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66"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CA89CD-2910-4620-8A0C-91E3BBBD9B25}" v="2023" dt="2019-11-27T08:00:33.4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p:normalViewPr>
  <p:slideViewPr>
    <p:cSldViewPr snapToGrid="0">
      <p:cViewPr varScale="1">
        <p:scale>
          <a:sx n="122" d="100"/>
          <a:sy n="122" d="100"/>
        </p:scale>
        <p:origin x="240"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0D00FA-001A-4354-9431-EB8C104D3F2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1ADB8FD-7E2E-4F5B-BB88-3551FCA2EF43}">
      <dgm:prSet/>
      <dgm:spPr/>
      <dgm:t>
        <a:bodyPr/>
        <a:lstStyle/>
        <a:p>
          <a:r>
            <a:rPr lang="en-US" b="1"/>
            <a:t>§112.11. Science</a:t>
          </a:r>
          <a:endParaRPr lang="en-US"/>
        </a:p>
      </dgm:t>
    </dgm:pt>
    <dgm:pt modelId="{6CE1D8B9-EAEA-4246-A37D-1E7C4AE3AC59}" type="parTrans" cxnId="{3D174363-CBEA-4B96-85C3-B533CF6F6EDD}">
      <dgm:prSet/>
      <dgm:spPr/>
      <dgm:t>
        <a:bodyPr/>
        <a:lstStyle/>
        <a:p>
          <a:endParaRPr lang="en-US"/>
        </a:p>
      </dgm:t>
    </dgm:pt>
    <dgm:pt modelId="{39AD3050-3881-43DD-9381-A14B4EE9890B}" type="sibTrans" cxnId="{3D174363-CBEA-4B96-85C3-B533CF6F6EDD}">
      <dgm:prSet/>
      <dgm:spPr/>
      <dgm:t>
        <a:bodyPr/>
        <a:lstStyle/>
        <a:p>
          <a:endParaRPr lang="en-US"/>
        </a:p>
      </dgm:t>
    </dgm:pt>
    <dgm:pt modelId="{1626D05A-4AFE-4FB7-AD05-ECCAA4E1E1A0}">
      <dgm:prSet/>
      <dgm:spPr/>
      <dgm:t>
        <a:bodyPr/>
        <a:lstStyle/>
        <a:p>
          <a:r>
            <a:rPr lang="en-US"/>
            <a:t>(D) In life science, students recognize the interdependence of organisms in the natural world. They understand that all organisms have basic needs that can be satisfied through interactions with living and nonliving things. Students will investigate the life cycle of plants </a:t>
          </a:r>
        </a:p>
      </dgm:t>
    </dgm:pt>
    <dgm:pt modelId="{312810F4-888B-4259-8FED-35856DAC5DD0}" type="parTrans" cxnId="{616581A0-327F-4722-8026-DF7397BD88D6}">
      <dgm:prSet/>
      <dgm:spPr/>
      <dgm:t>
        <a:bodyPr/>
        <a:lstStyle/>
        <a:p>
          <a:endParaRPr lang="en-US"/>
        </a:p>
      </dgm:t>
    </dgm:pt>
    <dgm:pt modelId="{3310B9B2-1EB5-4DAB-AF73-D4432B674465}" type="sibTrans" cxnId="{616581A0-327F-4722-8026-DF7397BD88D6}">
      <dgm:prSet/>
      <dgm:spPr/>
      <dgm:t>
        <a:bodyPr/>
        <a:lstStyle/>
        <a:p>
          <a:endParaRPr lang="en-US"/>
        </a:p>
      </dgm:t>
    </dgm:pt>
    <dgm:pt modelId="{34FEC93D-214B-49EF-95AC-C5777A94534C}" type="pres">
      <dgm:prSet presAssocID="{B80D00FA-001A-4354-9431-EB8C104D3F2A}" presName="linear" presStyleCnt="0">
        <dgm:presLayoutVars>
          <dgm:animLvl val="lvl"/>
          <dgm:resizeHandles val="exact"/>
        </dgm:presLayoutVars>
      </dgm:prSet>
      <dgm:spPr/>
    </dgm:pt>
    <dgm:pt modelId="{FF8DB073-9D4F-4031-ADB9-982B2913FCF5}" type="pres">
      <dgm:prSet presAssocID="{E1ADB8FD-7E2E-4F5B-BB88-3551FCA2EF43}" presName="parentText" presStyleLbl="node1" presStyleIdx="0" presStyleCnt="2">
        <dgm:presLayoutVars>
          <dgm:chMax val="0"/>
          <dgm:bulletEnabled val="1"/>
        </dgm:presLayoutVars>
      </dgm:prSet>
      <dgm:spPr/>
    </dgm:pt>
    <dgm:pt modelId="{02147003-59E9-4C67-B3C9-7E5FEE17100D}" type="pres">
      <dgm:prSet presAssocID="{39AD3050-3881-43DD-9381-A14B4EE9890B}" presName="spacer" presStyleCnt="0"/>
      <dgm:spPr/>
    </dgm:pt>
    <dgm:pt modelId="{4DF5C67E-E4E9-47BD-B770-B61A94CC8207}" type="pres">
      <dgm:prSet presAssocID="{1626D05A-4AFE-4FB7-AD05-ECCAA4E1E1A0}" presName="parentText" presStyleLbl="node1" presStyleIdx="1" presStyleCnt="2">
        <dgm:presLayoutVars>
          <dgm:chMax val="0"/>
          <dgm:bulletEnabled val="1"/>
        </dgm:presLayoutVars>
      </dgm:prSet>
      <dgm:spPr/>
    </dgm:pt>
  </dgm:ptLst>
  <dgm:cxnLst>
    <dgm:cxn modelId="{3D174363-CBEA-4B96-85C3-B533CF6F6EDD}" srcId="{B80D00FA-001A-4354-9431-EB8C104D3F2A}" destId="{E1ADB8FD-7E2E-4F5B-BB88-3551FCA2EF43}" srcOrd="0" destOrd="0" parTransId="{6CE1D8B9-EAEA-4246-A37D-1E7C4AE3AC59}" sibTransId="{39AD3050-3881-43DD-9381-A14B4EE9890B}"/>
    <dgm:cxn modelId="{616581A0-327F-4722-8026-DF7397BD88D6}" srcId="{B80D00FA-001A-4354-9431-EB8C104D3F2A}" destId="{1626D05A-4AFE-4FB7-AD05-ECCAA4E1E1A0}" srcOrd="1" destOrd="0" parTransId="{312810F4-888B-4259-8FED-35856DAC5DD0}" sibTransId="{3310B9B2-1EB5-4DAB-AF73-D4432B674465}"/>
    <dgm:cxn modelId="{FEF2A3CD-2CCC-44A9-A5C8-11622B6EB446}" type="presOf" srcId="{1626D05A-4AFE-4FB7-AD05-ECCAA4E1E1A0}" destId="{4DF5C67E-E4E9-47BD-B770-B61A94CC8207}" srcOrd="0" destOrd="0" presId="urn:microsoft.com/office/officeart/2005/8/layout/vList2"/>
    <dgm:cxn modelId="{424FA6F4-8F55-4D76-9BDE-CD7E518EC175}" type="presOf" srcId="{B80D00FA-001A-4354-9431-EB8C104D3F2A}" destId="{34FEC93D-214B-49EF-95AC-C5777A94534C}" srcOrd="0" destOrd="0" presId="urn:microsoft.com/office/officeart/2005/8/layout/vList2"/>
    <dgm:cxn modelId="{B659D4F9-841E-4012-900B-19E61B91B5B9}" type="presOf" srcId="{E1ADB8FD-7E2E-4F5B-BB88-3551FCA2EF43}" destId="{FF8DB073-9D4F-4031-ADB9-982B2913FCF5}" srcOrd="0" destOrd="0" presId="urn:microsoft.com/office/officeart/2005/8/layout/vList2"/>
    <dgm:cxn modelId="{51160BD3-400E-4370-A277-D02783FF97B8}" type="presParOf" srcId="{34FEC93D-214B-49EF-95AC-C5777A94534C}" destId="{FF8DB073-9D4F-4031-ADB9-982B2913FCF5}" srcOrd="0" destOrd="0" presId="urn:microsoft.com/office/officeart/2005/8/layout/vList2"/>
    <dgm:cxn modelId="{892B9FC6-A089-4B0B-98A7-9503E822575C}" type="presParOf" srcId="{34FEC93D-214B-49EF-95AC-C5777A94534C}" destId="{02147003-59E9-4C67-B3C9-7E5FEE17100D}" srcOrd="1" destOrd="0" presId="urn:microsoft.com/office/officeart/2005/8/layout/vList2"/>
    <dgm:cxn modelId="{5CF35679-AB31-4FB9-8BF4-AE52B4E117CD}" type="presParOf" srcId="{34FEC93D-214B-49EF-95AC-C5777A94534C}" destId="{4DF5C67E-E4E9-47BD-B770-B61A94CC820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EA6F90-1F4C-4A4A-BC22-CB2F7BFF9065}"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4A092FFB-223B-4AC8-AEA5-0F156B0BEB1B}">
      <dgm:prSet/>
      <dgm:spPr/>
      <dgm:t>
        <a:bodyPr/>
        <a:lstStyle/>
        <a:p>
          <a:r>
            <a:rPr lang="en-US"/>
            <a:t>2) Creative expression: performance. The student interprets characters using the voice and body expressively and creates dramatizations. The student is expected to:</a:t>
          </a:r>
        </a:p>
      </dgm:t>
    </dgm:pt>
    <dgm:pt modelId="{30D38DD6-A2E1-4194-BB48-81C3043FA9E4}" type="parTrans" cxnId="{050B894E-53D4-4720-912A-222EEBCD4F6C}">
      <dgm:prSet/>
      <dgm:spPr/>
      <dgm:t>
        <a:bodyPr/>
        <a:lstStyle/>
        <a:p>
          <a:endParaRPr lang="en-US"/>
        </a:p>
      </dgm:t>
    </dgm:pt>
    <dgm:pt modelId="{12471E2D-6D14-4092-9DD1-FD8DEF9B299A}" type="sibTrans" cxnId="{050B894E-53D4-4720-912A-222EEBCD4F6C}">
      <dgm:prSet/>
      <dgm:spPr/>
      <dgm:t>
        <a:bodyPr/>
        <a:lstStyle/>
        <a:p>
          <a:endParaRPr lang="en-US"/>
        </a:p>
      </dgm:t>
    </dgm:pt>
    <dgm:pt modelId="{98A9E9A3-0241-4276-BD89-A2DEDB72F83F}">
      <dgm:prSet/>
      <dgm:spPr/>
      <dgm:t>
        <a:bodyPr/>
        <a:lstStyle/>
        <a:p>
          <a:r>
            <a:rPr lang="en-US"/>
            <a:t>(A)  demonstrate safe use of movement and voice;</a:t>
          </a:r>
        </a:p>
      </dgm:t>
    </dgm:pt>
    <dgm:pt modelId="{A16D8265-33DD-46A3-8FAF-4F3C7F6B3A6F}" type="parTrans" cxnId="{B34B2A4E-1A17-43A0-815A-951EA033117D}">
      <dgm:prSet/>
      <dgm:spPr/>
      <dgm:t>
        <a:bodyPr/>
        <a:lstStyle/>
        <a:p>
          <a:endParaRPr lang="en-US"/>
        </a:p>
      </dgm:t>
    </dgm:pt>
    <dgm:pt modelId="{5579D57C-5A98-45BA-AB0E-FFC6B1B0BCB2}" type="sibTrans" cxnId="{B34B2A4E-1A17-43A0-815A-951EA033117D}">
      <dgm:prSet/>
      <dgm:spPr/>
      <dgm:t>
        <a:bodyPr/>
        <a:lstStyle/>
        <a:p>
          <a:endParaRPr lang="en-US"/>
        </a:p>
      </dgm:t>
    </dgm:pt>
    <dgm:pt modelId="{B9327609-FC07-4AA1-9132-151295F71643}">
      <dgm:prSet/>
      <dgm:spPr/>
      <dgm:t>
        <a:bodyPr/>
        <a:lstStyle/>
        <a:p>
          <a:r>
            <a:rPr lang="en-US"/>
            <a:t>(B)  assume roles through imitation and recreation;</a:t>
          </a:r>
        </a:p>
      </dgm:t>
    </dgm:pt>
    <dgm:pt modelId="{B1F4DCB1-EBA4-4D38-9AE9-F424E7AEC45C}" type="parTrans" cxnId="{E9DA4218-49E6-40FD-ABA6-2D00B17BE233}">
      <dgm:prSet/>
      <dgm:spPr/>
      <dgm:t>
        <a:bodyPr/>
        <a:lstStyle/>
        <a:p>
          <a:endParaRPr lang="en-US"/>
        </a:p>
      </dgm:t>
    </dgm:pt>
    <dgm:pt modelId="{CB09E1F3-B30B-426D-99C4-92BD068546F3}" type="sibTrans" cxnId="{E9DA4218-49E6-40FD-ABA6-2D00B17BE233}">
      <dgm:prSet/>
      <dgm:spPr/>
      <dgm:t>
        <a:bodyPr/>
        <a:lstStyle/>
        <a:p>
          <a:endParaRPr lang="en-US"/>
        </a:p>
      </dgm:t>
    </dgm:pt>
    <dgm:pt modelId="{053B497A-C77F-4E9C-B8E0-A2267A8B4D00}">
      <dgm:prSet/>
      <dgm:spPr/>
      <dgm:t>
        <a:bodyPr/>
        <a:lstStyle/>
        <a:p>
          <a:r>
            <a:rPr lang="en-US"/>
            <a:t>(C)  identify the characteristics of dramatic play; and</a:t>
          </a:r>
        </a:p>
      </dgm:t>
    </dgm:pt>
    <dgm:pt modelId="{2192F86D-C2B6-4BF0-B605-FD73F9AF0485}" type="parTrans" cxnId="{A039BBE6-C99D-43A2-8311-82160557B540}">
      <dgm:prSet/>
      <dgm:spPr/>
      <dgm:t>
        <a:bodyPr/>
        <a:lstStyle/>
        <a:p>
          <a:endParaRPr lang="en-US"/>
        </a:p>
      </dgm:t>
    </dgm:pt>
    <dgm:pt modelId="{8CC08AC3-678B-42D7-B93D-E5FF29CF9568}" type="sibTrans" cxnId="{A039BBE6-C99D-43A2-8311-82160557B540}">
      <dgm:prSet/>
      <dgm:spPr/>
      <dgm:t>
        <a:bodyPr/>
        <a:lstStyle/>
        <a:p>
          <a:endParaRPr lang="en-US"/>
        </a:p>
      </dgm:t>
    </dgm:pt>
    <dgm:pt modelId="{D361E515-B1A7-426B-9656-35934D8A2F40}">
      <dgm:prSet/>
      <dgm:spPr/>
      <dgm:t>
        <a:bodyPr/>
        <a:lstStyle/>
        <a:p>
          <a:r>
            <a:rPr lang="en-US"/>
            <a:t>(D)  participate in dramatic play.</a:t>
          </a:r>
        </a:p>
      </dgm:t>
    </dgm:pt>
    <dgm:pt modelId="{71B08504-1F1F-4A17-B5A2-085DB8F06EE3}" type="parTrans" cxnId="{9A553E17-B3D7-4AA5-954D-F0B4592C86E0}">
      <dgm:prSet/>
      <dgm:spPr/>
      <dgm:t>
        <a:bodyPr/>
        <a:lstStyle/>
        <a:p>
          <a:endParaRPr lang="en-US"/>
        </a:p>
      </dgm:t>
    </dgm:pt>
    <dgm:pt modelId="{339CEE4D-D5C7-4E83-9C86-01191EE6DD0C}" type="sibTrans" cxnId="{9A553E17-B3D7-4AA5-954D-F0B4592C86E0}">
      <dgm:prSet/>
      <dgm:spPr/>
      <dgm:t>
        <a:bodyPr/>
        <a:lstStyle/>
        <a:p>
          <a:endParaRPr lang="en-US"/>
        </a:p>
      </dgm:t>
    </dgm:pt>
    <dgm:pt modelId="{D56A16C9-9F0D-43F9-9A02-A3211FBFB8F0}" type="pres">
      <dgm:prSet presAssocID="{05EA6F90-1F4C-4A4A-BC22-CB2F7BFF9065}" presName="linear" presStyleCnt="0">
        <dgm:presLayoutVars>
          <dgm:animLvl val="lvl"/>
          <dgm:resizeHandles val="exact"/>
        </dgm:presLayoutVars>
      </dgm:prSet>
      <dgm:spPr/>
    </dgm:pt>
    <dgm:pt modelId="{3625EBF0-45DE-4158-9C45-33191CDF3BE6}" type="pres">
      <dgm:prSet presAssocID="{4A092FFB-223B-4AC8-AEA5-0F156B0BEB1B}" presName="parentText" presStyleLbl="node1" presStyleIdx="0" presStyleCnt="5">
        <dgm:presLayoutVars>
          <dgm:chMax val="0"/>
          <dgm:bulletEnabled val="1"/>
        </dgm:presLayoutVars>
      </dgm:prSet>
      <dgm:spPr/>
    </dgm:pt>
    <dgm:pt modelId="{C1EE5B34-5351-4CAF-8F49-32CB8297EE1C}" type="pres">
      <dgm:prSet presAssocID="{12471E2D-6D14-4092-9DD1-FD8DEF9B299A}" presName="spacer" presStyleCnt="0"/>
      <dgm:spPr/>
    </dgm:pt>
    <dgm:pt modelId="{06F6FAA3-2387-46B1-98D2-1A930E53DD0D}" type="pres">
      <dgm:prSet presAssocID="{98A9E9A3-0241-4276-BD89-A2DEDB72F83F}" presName="parentText" presStyleLbl="node1" presStyleIdx="1" presStyleCnt="5">
        <dgm:presLayoutVars>
          <dgm:chMax val="0"/>
          <dgm:bulletEnabled val="1"/>
        </dgm:presLayoutVars>
      </dgm:prSet>
      <dgm:spPr/>
    </dgm:pt>
    <dgm:pt modelId="{177229B9-54E5-4594-AB61-10D11D381B6A}" type="pres">
      <dgm:prSet presAssocID="{5579D57C-5A98-45BA-AB0E-FFC6B1B0BCB2}" presName="spacer" presStyleCnt="0"/>
      <dgm:spPr/>
    </dgm:pt>
    <dgm:pt modelId="{BD3546C0-D772-4C87-85B5-C614FD7CA87F}" type="pres">
      <dgm:prSet presAssocID="{B9327609-FC07-4AA1-9132-151295F71643}" presName="parentText" presStyleLbl="node1" presStyleIdx="2" presStyleCnt="5">
        <dgm:presLayoutVars>
          <dgm:chMax val="0"/>
          <dgm:bulletEnabled val="1"/>
        </dgm:presLayoutVars>
      </dgm:prSet>
      <dgm:spPr/>
    </dgm:pt>
    <dgm:pt modelId="{008D8788-7681-402E-9966-7CA612EC57C6}" type="pres">
      <dgm:prSet presAssocID="{CB09E1F3-B30B-426D-99C4-92BD068546F3}" presName="spacer" presStyleCnt="0"/>
      <dgm:spPr/>
    </dgm:pt>
    <dgm:pt modelId="{C090AB12-BA5F-4207-BE3A-C117F1101A59}" type="pres">
      <dgm:prSet presAssocID="{053B497A-C77F-4E9C-B8E0-A2267A8B4D00}" presName="parentText" presStyleLbl="node1" presStyleIdx="3" presStyleCnt="5">
        <dgm:presLayoutVars>
          <dgm:chMax val="0"/>
          <dgm:bulletEnabled val="1"/>
        </dgm:presLayoutVars>
      </dgm:prSet>
      <dgm:spPr/>
    </dgm:pt>
    <dgm:pt modelId="{A162059A-97D8-4F06-9C35-A8A9045476BE}" type="pres">
      <dgm:prSet presAssocID="{8CC08AC3-678B-42D7-B93D-E5FF29CF9568}" presName="spacer" presStyleCnt="0"/>
      <dgm:spPr/>
    </dgm:pt>
    <dgm:pt modelId="{BDBA6F32-D32E-49AA-9555-711CD3D4C914}" type="pres">
      <dgm:prSet presAssocID="{D361E515-B1A7-426B-9656-35934D8A2F40}" presName="parentText" presStyleLbl="node1" presStyleIdx="4" presStyleCnt="5">
        <dgm:presLayoutVars>
          <dgm:chMax val="0"/>
          <dgm:bulletEnabled val="1"/>
        </dgm:presLayoutVars>
      </dgm:prSet>
      <dgm:spPr/>
    </dgm:pt>
  </dgm:ptLst>
  <dgm:cxnLst>
    <dgm:cxn modelId="{DCB6F213-681D-4FB4-84E6-2DB04CF927CE}" type="presOf" srcId="{053B497A-C77F-4E9C-B8E0-A2267A8B4D00}" destId="{C090AB12-BA5F-4207-BE3A-C117F1101A59}" srcOrd="0" destOrd="0" presId="urn:microsoft.com/office/officeart/2005/8/layout/vList2"/>
    <dgm:cxn modelId="{9A553E17-B3D7-4AA5-954D-F0B4592C86E0}" srcId="{05EA6F90-1F4C-4A4A-BC22-CB2F7BFF9065}" destId="{D361E515-B1A7-426B-9656-35934D8A2F40}" srcOrd="4" destOrd="0" parTransId="{71B08504-1F1F-4A17-B5A2-085DB8F06EE3}" sibTransId="{339CEE4D-D5C7-4E83-9C86-01191EE6DD0C}"/>
    <dgm:cxn modelId="{E9DA4218-49E6-40FD-ABA6-2D00B17BE233}" srcId="{05EA6F90-1F4C-4A4A-BC22-CB2F7BFF9065}" destId="{B9327609-FC07-4AA1-9132-151295F71643}" srcOrd="2" destOrd="0" parTransId="{B1F4DCB1-EBA4-4D38-9AE9-F424E7AEC45C}" sibTransId="{CB09E1F3-B30B-426D-99C4-92BD068546F3}"/>
    <dgm:cxn modelId="{D4531528-3728-426E-9D7B-775A6ED5636F}" type="presOf" srcId="{D361E515-B1A7-426B-9656-35934D8A2F40}" destId="{BDBA6F32-D32E-49AA-9555-711CD3D4C914}" srcOrd="0" destOrd="0" presId="urn:microsoft.com/office/officeart/2005/8/layout/vList2"/>
    <dgm:cxn modelId="{191F7D45-C139-4F32-ACDB-BD46531EF826}" type="presOf" srcId="{05EA6F90-1F4C-4A4A-BC22-CB2F7BFF9065}" destId="{D56A16C9-9F0D-43F9-9A02-A3211FBFB8F0}" srcOrd="0" destOrd="0" presId="urn:microsoft.com/office/officeart/2005/8/layout/vList2"/>
    <dgm:cxn modelId="{B34B2A4E-1A17-43A0-815A-951EA033117D}" srcId="{05EA6F90-1F4C-4A4A-BC22-CB2F7BFF9065}" destId="{98A9E9A3-0241-4276-BD89-A2DEDB72F83F}" srcOrd="1" destOrd="0" parTransId="{A16D8265-33DD-46A3-8FAF-4F3C7F6B3A6F}" sibTransId="{5579D57C-5A98-45BA-AB0E-FFC6B1B0BCB2}"/>
    <dgm:cxn modelId="{050B894E-53D4-4720-912A-222EEBCD4F6C}" srcId="{05EA6F90-1F4C-4A4A-BC22-CB2F7BFF9065}" destId="{4A092FFB-223B-4AC8-AEA5-0F156B0BEB1B}" srcOrd="0" destOrd="0" parTransId="{30D38DD6-A2E1-4194-BB48-81C3043FA9E4}" sibTransId="{12471E2D-6D14-4092-9DD1-FD8DEF9B299A}"/>
    <dgm:cxn modelId="{8545036A-AD04-437B-B074-42F695EE71D3}" type="presOf" srcId="{B9327609-FC07-4AA1-9132-151295F71643}" destId="{BD3546C0-D772-4C87-85B5-C614FD7CA87F}" srcOrd="0" destOrd="0" presId="urn:microsoft.com/office/officeart/2005/8/layout/vList2"/>
    <dgm:cxn modelId="{75BCB5CE-576F-4DE9-8E5B-0351DD4CEEB4}" type="presOf" srcId="{4A092FFB-223B-4AC8-AEA5-0F156B0BEB1B}" destId="{3625EBF0-45DE-4158-9C45-33191CDF3BE6}" srcOrd="0" destOrd="0" presId="urn:microsoft.com/office/officeart/2005/8/layout/vList2"/>
    <dgm:cxn modelId="{A039BBE6-C99D-43A2-8311-82160557B540}" srcId="{05EA6F90-1F4C-4A4A-BC22-CB2F7BFF9065}" destId="{053B497A-C77F-4E9C-B8E0-A2267A8B4D00}" srcOrd="3" destOrd="0" parTransId="{2192F86D-C2B6-4BF0-B605-FD73F9AF0485}" sibTransId="{8CC08AC3-678B-42D7-B93D-E5FF29CF9568}"/>
    <dgm:cxn modelId="{E98F1EF6-53C9-49D6-8032-2B1B54B8FD74}" type="presOf" srcId="{98A9E9A3-0241-4276-BD89-A2DEDB72F83F}" destId="{06F6FAA3-2387-46B1-98D2-1A930E53DD0D}" srcOrd="0" destOrd="0" presId="urn:microsoft.com/office/officeart/2005/8/layout/vList2"/>
    <dgm:cxn modelId="{A576E591-0413-444D-A8F8-2A4DB244DD19}" type="presParOf" srcId="{D56A16C9-9F0D-43F9-9A02-A3211FBFB8F0}" destId="{3625EBF0-45DE-4158-9C45-33191CDF3BE6}" srcOrd="0" destOrd="0" presId="urn:microsoft.com/office/officeart/2005/8/layout/vList2"/>
    <dgm:cxn modelId="{59319D75-2FEE-4C66-B6A7-A1D4CF865C5D}" type="presParOf" srcId="{D56A16C9-9F0D-43F9-9A02-A3211FBFB8F0}" destId="{C1EE5B34-5351-4CAF-8F49-32CB8297EE1C}" srcOrd="1" destOrd="0" presId="urn:microsoft.com/office/officeart/2005/8/layout/vList2"/>
    <dgm:cxn modelId="{026A66AB-81E7-429F-9A47-061CF5D00B18}" type="presParOf" srcId="{D56A16C9-9F0D-43F9-9A02-A3211FBFB8F0}" destId="{06F6FAA3-2387-46B1-98D2-1A930E53DD0D}" srcOrd="2" destOrd="0" presId="urn:microsoft.com/office/officeart/2005/8/layout/vList2"/>
    <dgm:cxn modelId="{8BA20DE8-7F30-421E-AA98-D754BA00AB52}" type="presParOf" srcId="{D56A16C9-9F0D-43F9-9A02-A3211FBFB8F0}" destId="{177229B9-54E5-4594-AB61-10D11D381B6A}" srcOrd="3" destOrd="0" presId="urn:microsoft.com/office/officeart/2005/8/layout/vList2"/>
    <dgm:cxn modelId="{02A7E2A6-B942-49FE-82AD-7BC5B899B0DE}" type="presParOf" srcId="{D56A16C9-9F0D-43F9-9A02-A3211FBFB8F0}" destId="{BD3546C0-D772-4C87-85B5-C614FD7CA87F}" srcOrd="4" destOrd="0" presId="urn:microsoft.com/office/officeart/2005/8/layout/vList2"/>
    <dgm:cxn modelId="{F02042D2-068C-4174-89A9-CDCF1937E73C}" type="presParOf" srcId="{D56A16C9-9F0D-43F9-9A02-A3211FBFB8F0}" destId="{008D8788-7681-402E-9966-7CA612EC57C6}" srcOrd="5" destOrd="0" presId="urn:microsoft.com/office/officeart/2005/8/layout/vList2"/>
    <dgm:cxn modelId="{8943E067-0665-40A9-892E-7AD14EAD3C1A}" type="presParOf" srcId="{D56A16C9-9F0D-43F9-9A02-A3211FBFB8F0}" destId="{C090AB12-BA5F-4207-BE3A-C117F1101A59}" srcOrd="6" destOrd="0" presId="urn:microsoft.com/office/officeart/2005/8/layout/vList2"/>
    <dgm:cxn modelId="{E6CD1C6D-B7C4-4B69-AAD0-46E34253F709}" type="presParOf" srcId="{D56A16C9-9F0D-43F9-9A02-A3211FBFB8F0}" destId="{A162059A-97D8-4F06-9C35-A8A9045476BE}" srcOrd="7" destOrd="0" presId="urn:microsoft.com/office/officeart/2005/8/layout/vList2"/>
    <dgm:cxn modelId="{7E9D31BE-7FE3-45AD-AFA3-F189DDEF594C}" type="presParOf" srcId="{D56A16C9-9F0D-43F9-9A02-A3211FBFB8F0}" destId="{BDBA6F32-D32E-49AA-9555-711CD3D4C91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9A18F7-6E80-4BB9-B97B-C05B3EF43F1D}" type="doc">
      <dgm:prSet loTypeId="urn:microsoft.com/office/officeart/2016/7/layout/VerticalSolidActionList" loCatId="List" qsTypeId="urn:microsoft.com/office/officeart/2005/8/quickstyle/simple4" qsCatId="simple" csTypeId="urn:microsoft.com/office/officeart/2005/8/colors/colorful2" csCatId="colorful" phldr="1"/>
      <dgm:spPr/>
      <dgm:t>
        <a:bodyPr/>
        <a:lstStyle/>
        <a:p>
          <a:endParaRPr lang="en-US"/>
        </a:p>
      </dgm:t>
    </dgm:pt>
    <dgm:pt modelId="{9DC66FB4-920E-4508-9535-ED593F118DEE}">
      <dgm:prSet/>
      <dgm:spPr/>
      <dgm:t>
        <a:bodyPr/>
        <a:lstStyle/>
        <a:p>
          <a:r>
            <a:rPr lang="en-US" dirty="0"/>
            <a:t>GOAL</a:t>
          </a:r>
        </a:p>
      </dgm:t>
    </dgm:pt>
    <dgm:pt modelId="{D7A8DBB9-7C52-46B0-938B-B51EA31903C6}" type="parTrans" cxnId="{CCE36DA1-85ED-40C2-8E85-1C253CE33582}">
      <dgm:prSet/>
      <dgm:spPr/>
      <dgm:t>
        <a:bodyPr/>
        <a:lstStyle/>
        <a:p>
          <a:endParaRPr lang="en-US"/>
        </a:p>
      </dgm:t>
    </dgm:pt>
    <dgm:pt modelId="{A8381CF8-9012-4248-8978-C0B5352C95C3}" type="sibTrans" cxnId="{CCE36DA1-85ED-40C2-8E85-1C253CE33582}">
      <dgm:prSet/>
      <dgm:spPr/>
      <dgm:t>
        <a:bodyPr/>
        <a:lstStyle/>
        <a:p>
          <a:endParaRPr lang="en-US"/>
        </a:p>
      </dgm:t>
    </dgm:pt>
    <dgm:pt modelId="{BCF7707C-590D-41DF-86CD-21621653AC25}">
      <dgm:prSet custT="1"/>
      <dgm:spPr/>
      <dgm:t>
        <a:bodyPr/>
        <a:lstStyle/>
        <a:p>
          <a:r>
            <a:rPr lang="en-US" sz="1800" dirty="0"/>
            <a:t>The goal and purpose of the center is to get the students actively engaged and involved in creating a visual representation of what they have learned about the life cycle and stages of a plant. </a:t>
          </a:r>
        </a:p>
      </dgm:t>
    </dgm:pt>
    <dgm:pt modelId="{26CC8791-D92F-4C79-A41A-80643ECD73A7}" type="parTrans" cxnId="{52262E8F-0F91-4107-BA53-8DC6B40310EF}">
      <dgm:prSet/>
      <dgm:spPr/>
      <dgm:t>
        <a:bodyPr/>
        <a:lstStyle/>
        <a:p>
          <a:endParaRPr lang="en-US"/>
        </a:p>
      </dgm:t>
    </dgm:pt>
    <dgm:pt modelId="{88E1CEF5-D06C-40E0-A80A-48DF2F6FD4D2}" type="sibTrans" cxnId="{52262E8F-0F91-4107-BA53-8DC6B40310EF}">
      <dgm:prSet/>
      <dgm:spPr/>
      <dgm:t>
        <a:bodyPr/>
        <a:lstStyle/>
        <a:p>
          <a:endParaRPr lang="en-US"/>
        </a:p>
      </dgm:t>
    </dgm:pt>
    <dgm:pt modelId="{7F53ACDA-24D2-4BAE-B4D4-9BAE58876503}">
      <dgm:prSet/>
      <dgm:spPr/>
      <dgm:t>
        <a:bodyPr/>
        <a:lstStyle/>
        <a:p>
          <a:r>
            <a:rPr lang="en-US" dirty="0"/>
            <a:t>SKILLS</a:t>
          </a:r>
        </a:p>
      </dgm:t>
    </dgm:pt>
    <dgm:pt modelId="{11B81BAA-6E26-4F90-AFB6-E1066A071F26}" type="parTrans" cxnId="{191DEAAB-0DA0-458F-903A-A4BC734E80AD}">
      <dgm:prSet/>
      <dgm:spPr/>
      <dgm:t>
        <a:bodyPr/>
        <a:lstStyle/>
        <a:p>
          <a:endParaRPr lang="en-US"/>
        </a:p>
      </dgm:t>
    </dgm:pt>
    <dgm:pt modelId="{879DFAB4-698D-4E02-BFFA-A3AC61DEE842}" type="sibTrans" cxnId="{191DEAAB-0DA0-458F-903A-A4BC734E80AD}">
      <dgm:prSet/>
      <dgm:spPr/>
      <dgm:t>
        <a:bodyPr/>
        <a:lstStyle/>
        <a:p>
          <a:endParaRPr lang="en-US"/>
        </a:p>
      </dgm:t>
    </dgm:pt>
    <dgm:pt modelId="{507C1A79-BEE4-4540-BAE1-5F75B5794259}">
      <dgm:prSet custT="1"/>
      <dgm:spPr/>
      <dgm:t>
        <a:bodyPr/>
        <a:lstStyle/>
        <a:p>
          <a:r>
            <a:rPr lang="en-US" sz="1800" dirty="0"/>
            <a:t>Students will develop good communication skills with classmates through discussing and practicing their dramatic presentation. They will be practicing performance etiquette with their fellow peers in class. Students will practice healthy interactions with group members in deciding how to come up and prepare their life cycle of a plant performance. The students will also be practicing their acting skills. </a:t>
          </a:r>
        </a:p>
      </dgm:t>
    </dgm:pt>
    <dgm:pt modelId="{D3220CFC-9D45-4A51-8BA2-31FCA3E20ADB}" type="parTrans" cxnId="{C5060137-FC66-4C49-9F56-01DC17B2BC7B}">
      <dgm:prSet/>
      <dgm:spPr/>
      <dgm:t>
        <a:bodyPr/>
        <a:lstStyle/>
        <a:p>
          <a:endParaRPr lang="en-US"/>
        </a:p>
      </dgm:t>
    </dgm:pt>
    <dgm:pt modelId="{9C0A07F6-C883-4EE1-8A92-04719EDD0248}" type="sibTrans" cxnId="{C5060137-FC66-4C49-9F56-01DC17B2BC7B}">
      <dgm:prSet/>
      <dgm:spPr/>
      <dgm:t>
        <a:bodyPr/>
        <a:lstStyle/>
        <a:p>
          <a:endParaRPr lang="en-US"/>
        </a:p>
      </dgm:t>
    </dgm:pt>
    <dgm:pt modelId="{B4E451B3-C529-4132-BA93-A95446BD0906}">
      <dgm:prSet/>
      <dgm:spPr/>
      <dgm:t>
        <a:bodyPr/>
        <a:lstStyle/>
        <a:p>
          <a:r>
            <a:rPr lang="en-US" dirty="0"/>
            <a:t>MATERIALS</a:t>
          </a:r>
        </a:p>
      </dgm:t>
    </dgm:pt>
    <dgm:pt modelId="{C3DAAB45-BA8A-430A-8F2B-E73A22161E02}" type="parTrans" cxnId="{DA190865-7ACF-4BB3-8CCF-FBA671022418}">
      <dgm:prSet/>
      <dgm:spPr/>
      <dgm:t>
        <a:bodyPr/>
        <a:lstStyle/>
        <a:p>
          <a:endParaRPr lang="en-US"/>
        </a:p>
      </dgm:t>
    </dgm:pt>
    <dgm:pt modelId="{A4FF52B0-DD43-4887-BE53-E3C102968C91}" type="sibTrans" cxnId="{DA190865-7ACF-4BB3-8CCF-FBA671022418}">
      <dgm:prSet/>
      <dgm:spPr/>
      <dgm:t>
        <a:bodyPr/>
        <a:lstStyle/>
        <a:p>
          <a:endParaRPr lang="en-US"/>
        </a:p>
      </dgm:t>
    </dgm:pt>
    <dgm:pt modelId="{C76C6839-BE0A-4279-A042-D118A544DF62}">
      <dgm:prSet custT="1"/>
      <dgm:spPr/>
      <dgm:t>
        <a:bodyPr/>
        <a:lstStyle/>
        <a:p>
          <a:r>
            <a:rPr lang="en-US" sz="1800" dirty="0"/>
            <a:t>Some basic materials will include possible paper for students to make backdrops or background props for their performances. Sticks, construction paper, markers, glue etc. for making plant and life cycles props for each stage that the students could hold up and use as masks etc. that they could make ahead of time for this activity and lesson plan. </a:t>
          </a:r>
        </a:p>
      </dgm:t>
    </dgm:pt>
    <dgm:pt modelId="{5A735E2E-13D3-4FA2-9F36-2F7DEADF86F9}" type="parTrans" cxnId="{B2672879-6F7B-487C-BACF-81A0BDA5D9FB}">
      <dgm:prSet/>
      <dgm:spPr/>
      <dgm:t>
        <a:bodyPr/>
        <a:lstStyle/>
        <a:p>
          <a:endParaRPr lang="en-US"/>
        </a:p>
      </dgm:t>
    </dgm:pt>
    <dgm:pt modelId="{EBB7E66F-0958-4E0B-82B4-DEEFFFA0653B}" type="sibTrans" cxnId="{B2672879-6F7B-487C-BACF-81A0BDA5D9FB}">
      <dgm:prSet/>
      <dgm:spPr/>
      <dgm:t>
        <a:bodyPr/>
        <a:lstStyle/>
        <a:p>
          <a:endParaRPr lang="en-US"/>
        </a:p>
      </dgm:t>
    </dgm:pt>
    <dgm:pt modelId="{8AC4C7AD-F7F2-4D75-B78D-A3971ECB04BA}">
      <dgm:prSet/>
      <dgm:spPr/>
      <dgm:t>
        <a:bodyPr/>
        <a:lstStyle/>
        <a:p>
          <a:r>
            <a:rPr lang="en-US" dirty="0"/>
            <a:t>GUIDELINES &amp; BEHAVIORAL EXPECTATIONS</a:t>
          </a:r>
        </a:p>
      </dgm:t>
    </dgm:pt>
    <dgm:pt modelId="{1F339A17-6658-4E4A-8165-B620C143A112}" type="parTrans" cxnId="{33139A78-ED5A-4E68-9EA9-58DA97ED911B}">
      <dgm:prSet/>
      <dgm:spPr/>
      <dgm:t>
        <a:bodyPr/>
        <a:lstStyle/>
        <a:p>
          <a:endParaRPr lang="en-US"/>
        </a:p>
      </dgm:t>
    </dgm:pt>
    <dgm:pt modelId="{A2E24CB0-806D-4395-AE1A-5B590B315052}" type="sibTrans" cxnId="{33139A78-ED5A-4E68-9EA9-58DA97ED911B}">
      <dgm:prSet/>
      <dgm:spPr/>
      <dgm:t>
        <a:bodyPr/>
        <a:lstStyle/>
        <a:p>
          <a:endParaRPr lang="en-US"/>
        </a:p>
      </dgm:t>
    </dgm:pt>
    <dgm:pt modelId="{33FAAD71-5983-4FE2-8BE2-935F3494D85D}">
      <dgm:prSet custT="1"/>
      <dgm:spPr/>
      <dgm:t>
        <a:bodyPr/>
        <a:lstStyle/>
        <a:p>
          <a:r>
            <a:rPr lang="en-US" sz="1600" dirty="0"/>
            <a:t>Students will show an understanding of the life cycle of a plant and be able to verbally explain the concept to the teacher to be able to take part in the drama and theater center. The students will ask for permission to use any props and materials before starting on the presentation and preparing for their performance. The students will also be held accountable for clean up of the theater station and center if they want to be able to use it for multiple lessons they learn throughout the year. </a:t>
          </a:r>
        </a:p>
      </dgm:t>
    </dgm:pt>
    <dgm:pt modelId="{EBCE76C1-6121-4957-B60B-4A04BA499560}" type="parTrans" cxnId="{7E6D25FB-077E-425D-8A8D-48D522AF42E8}">
      <dgm:prSet/>
      <dgm:spPr/>
      <dgm:t>
        <a:bodyPr/>
        <a:lstStyle/>
        <a:p>
          <a:endParaRPr lang="en-US"/>
        </a:p>
      </dgm:t>
    </dgm:pt>
    <dgm:pt modelId="{78D31693-7992-45A7-B487-70362C93710F}" type="sibTrans" cxnId="{7E6D25FB-077E-425D-8A8D-48D522AF42E8}">
      <dgm:prSet/>
      <dgm:spPr/>
      <dgm:t>
        <a:bodyPr/>
        <a:lstStyle/>
        <a:p>
          <a:endParaRPr lang="en-US"/>
        </a:p>
      </dgm:t>
    </dgm:pt>
    <dgm:pt modelId="{441E2053-07BD-448E-8FA1-8293A99B6972}" type="pres">
      <dgm:prSet presAssocID="{CA9A18F7-6E80-4BB9-B97B-C05B3EF43F1D}" presName="Name0" presStyleCnt="0">
        <dgm:presLayoutVars>
          <dgm:dir/>
          <dgm:animLvl val="lvl"/>
          <dgm:resizeHandles val="exact"/>
        </dgm:presLayoutVars>
      </dgm:prSet>
      <dgm:spPr/>
    </dgm:pt>
    <dgm:pt modelId="{3F845BCA-96E0-4293-8BCF-54E12AABD2C2}" type="pres">
      <dgm:prSet presAssocID="{9DC66FB4-920E-4508-9535-ED593F118DEE}" presName="linNode" presStyleCnt="0"/>
      <dgm:spPr/>
    </dgm:pt>
    <dgm:pt modelId="{AA45905E-72D4-4500-90D6-DCFE7572184C}" type="pres">
      <dgm:prSet presAssocID="{9DC66FB4-920E-4508-9535-ED593F118DEE}" presName="parentText" presStyleLbl="alignNode1" presStyleIdx="0" presStyleCnt="4">
        <dgm:presLayoutVars>
          <dgm:chMax val="1"/>
          <dgm:bulletEnabled/>
        </dgm:presLayoutVars>
      </dgm:prSet>
      <dgm:spPr/>
    </dgm:pt>
    <dgm:pt modelId="{51220BA4-2357-4EA1-B70C-6C22A1273B39}" type="pres">
      <dgm:prSet presAssocID="{9DC66FB4-920E-4508-9535-ED593F118DEE}" presName="descendantText" presStyleLbl="alignAccFollowNode1" presStyleIdx="0" presStyleCnt="4">
        <dgm:presLayoutVars>
          <dgm:bulletEnabled/>
        </dgm:presLayoutVars>
      </dgm:prSet>
      <dgm:spPr/>
    </dgm:pt>
    <dgm:pt modelId="{A67BB1F6-36C6-405F-BF82-7289D613C147}" type="pres">
      <dgm:prSet presAssocID="{A8381CF8-9012-4248-8978-C0B5352C95C3}" presName="sp" presStyleCnt="0"/>
      <dgm:spPr/>
    </dgm:pt>
    <dgm:pt modelId="{32231D34-3BD8-4A1A-8C34-6BF79E5F03EA}" type="pres">
      <dgm:prSet presAssocID="{7F53ACDA-24D2-4BAE-B4D4-9BAE58876503}" presName="linNode" presStyleCnt="0"/>
      <dgm:spPr/>
    </dgm:pt>
    <dgm:pt modelId="{511E4382-3BC8-449B-B221-A17729E0A396}" type="pres">
      <dgm:prSet presAssocID="{7F53ACDA-24D2-4BAE-B4D4-9BAE58876503}" presName="parentText" presStyleLbl="alignNode1" presStyleIdx="1" presStyleCnt="4">
        <dgm:presLayoutVars>
          <dgm:chMax val="1"/>
          <dgm:bulletEnabled/>
        </dgm:presLayoutVars>
      </dgm:prSet>
      <dgm:spPr/>
    </dgm:pt>
    <dgm:pt modelId="{4DFF0FD9-AEC5-45E4-B056-ED9D2A3F7542}" type="pres">
      <dgm:prSet presAssocID="{7F53ACDA-24D2-4BAE-B4D4-9BAE58876503}" presName="descendantText" presStyleLbl="alignAccFollowNode1" presStyleIdx="1" presStyleCnt="4">
        <dgm:presLayoutVars>
          <dgm:bulletEnabled/>
        </dgm:presLayoutVars>
      </dgm:prSet>
      <dgm:spPr/>
    </dgm:pt>
    <dgm:pt modelId="{E34395A8-47DF-44AA-AF59-2E628947FB42}" type="pres">
      <dgm:prSet presAssocID="{879DFAB4-698D-4E02-BFFA-A3AC61DEE842}" presName="sp" presStyleCnt="0"/>
      <dgm:spPr/>
    </dgm:pt>
    <dgm:pt modelId="{E014E7C7-CFA1-4D55-8808-F79C8D59CC2D}" type="pres">
      <dgm:prSet presAssocID="{B4E451B3-C529-4132-BA93-A95446BD0906}" presName="linNode" presStyleCnt="0"/>
      <dgm:spPr/>
    </dgm:pt>
    <dgm:pt modelId="{17A3FD87-7460-490C-9479-ADD865DB6A8B}" type="pres">
      <dgm:prSet presAssocID="{B4E451B3-C529-4132-BA93-A95446BD0906}" presName="parentText" presStyleLbl="alignNode1" presStyleIdx="2" presStyleCnt="4">
        <dgm:presLayoutVars>
          <dgm:chMax val="1"/>
          <dgm:bulletEnabled/>
        </dgm:presLayoutVars>
      </dgm:prSet>
      <dgm:spPr/>
    </dgm:pt>
    <dgm:pt modelId="{4D8492C4-7825-4193-9F8C-91FD5F41FE4D}" type="pres">
      <dgm:prSet presAssocID="{B4E451B3-C529-4132-BA93-A95446BD0906}" presName="descendantText" presStyleLbl="alignAccFollowNode1" presStyleIdx="2" presStyleCnt="4">
        <dgm:presLayoutVars>
          <dgm:bulletEnabled/>
        </dgm:presLayoutVars>
      </dgm:prSet>
      <dgm:spPr/>
    </dgm:pt>
    <dgm:pt modelId="{B5C249A9-6C80-4EA2-89E4-AC18D307878F}" type="pres">
      <dgm:prSet presAssocID="{A4FF52B0-DD43-4887-BE53-E3C102968C91}" presName="sp" presStyleCnt="0"/>
      <dgm:spPr/>
    </dgm:pt>
    <dgm:pt modelId="{1F2AAAB5-6444-456E-8CA8-B53CC3A46333}" type="pres">
      <dgm:prSet presAssocID="{8AC4C7AD-F7F2-4D75-B78D-A3971ECB04BA}" presName="linNode" presStyleCnt="0"/>
      <dgm:spPr/>
    </dgm:pt>
    <dgm:pt modelId="{9EB631D6-5765-4E17-94CA-3226BA25C927}" type="pres">
      <dgm:prSet presAssocID="{8AC4C7AD-F7F2-4D75-B78D-A3971ECB04BA}" presName="parentText" presStyleLbl="alignNode1" presStyleIdx="3" presStyleCnt="4">
        <dgm:presLayoutVars>
          <dgm:chMax val="1"/>
          <dgm:bulletEnabled/>
        </dgm:presLayoutVars>
      </dgm:prSet>
      <dgm:spPr/>
    </dgm:pt>
    <dgm:pt modelId="{445A9892-3070-42F1-A9AA-A461B16639FC}" type="pres">
      <dgm:prSet presAssocID="{8AC4C7AD-F7F2-4D75-B78D-A3971ECB04BA}" presName="descendantText" presStyleLbl="alignAccFollowNode1" presStyleIdx="3" presStyleCnt="4">
        <dgm:presLayoutVars>
          <dgm:bulletEnabled/>
        </dgm:presLayoutVars>
      </dgm:prSet>
      <dgm:spPr/>
    </dgm:pt>
  </dgm:ptLst>
  <dgm:cxnLst>
    <dgm:cxn modelId="{7E16130B-5251-45FA-8215-AEE89E4EE988}" type="presOf" srcId="{8AC4C7AD-F7F2-4D75-B78D-A3971ECB04BA}" destId="{9EB631D6-5765-4E17-94CA-3226BA25C927}" srcOrd="0" destOrd="0" presId="urn:microsoft.com/office/officeart/2016/7/layout/VerticalSolidActionList"/>
    <dgm:cxn modelId="{2117880C-9683-404A-BDF1-06F402B0A959}" type="presOf" srcId="{C76C6839-BE0A-4279-A042-D118A544DF62}" destId="{4D8492C4-7825-4193-9F8C-91FD5F41FE4D}" srcOrd="0" destOrd="0" presId="urn:microsoft.com/office/officeart/2016/7/layout/VerticalSolidActionList"/>
    <dgm:cxn modelId="{C5060137-FC66-4C49-9F56-01DC17B2BC7B}" srcId="{7F53ACDA-24D2-4BAE-B4D4-9BAE58876503}" destId="{507C1A79-BEE4-4540-BAE1-5F75B5794259}" srcOrd="0" destOrd="0" parTransId="{D3220CFC-9D45-4A51-8BA2-31FCA3E20ADB}" sibTransId="{9C0A07F6-C883-4EE1-8A92-04719EDD0248}"/>
    <dgm:cxn modelId="{17527140-3D74-4B84-9688-5B236FBEF62C}" type="presOf" srcId="{9DC66FB4-920E-4508-9535-ED593F118DEE}" destId="{AA45905E-72D4-4500-90D6-DCFE7572184C}" srcOrd="0" destOrd="0" presId="urn:microsoft.com/office/officeart/2016/7/layout/VerticalSolidActionList"/>
    <dgm:cxn modelId="{EF6E6249-2D4E-4B92-B9BD-EB04AD53D403}" type="presOf" srcId="{B4E451B3-C529-4132-BA93-A95446BD0906}" destId="{17A3FD87-7460-490C-9479-ADD865DB6A8B}" srcOrd="0" destOrd="0" presId="urn:microsoft.com/office/officeart/2016/7/layout/VerticalSolidActionList"/>
    <dgm:cxn modelId="{99BA7953-4BF4-4090-BADE-A3B5977D6875}" type="presOf" srcId="{BCF7707C-590D-41DF-86CD-21621653AC25}" destId="{51220BA4-2357-4EA1-B70C-6C22A1273B39}" srcOrd="0" destOrd="0" presId="urn:microsoft.com/office/officeart/2016/7/layout/VerticalSolidActionList"/>
    <dgm:cxn modelId="{DA190865-7ACF-4BB3-8CCF-FBA671022418}" srcId="{CA9A18F7-6E80-4BB9-B97B-C05B3EF43F1D}" destId="{B4E451B3-C529-4132-BA93-A95446BD0906}" srcOrd="2" destOrd="0" parTransId="{C3DAAB45-BA8A-430A-8F2B-E73A22161E02}" sibTransId="{A4FF52B0-DD43-4887-BE53-E3C102968C91}"/>
    <dgm:cxn modelId="{33139A78-ED5A-4E68-9EA9-58DA97ED911B}" srcId="{CA9A18F7-6E80-4BB9-B97B-C05B3EF43F1D}" destId="{8AC4C7AD-F7F2-4D75-B78D-A3971ECB04BA}" srcOrd="3" destOrd="0" parTransId="{1F339A17-6658-4E4A-8165-B620C143A112}" sibTransId="{A2E24CB0-806D-4395-AE1A-5B590B315052}"/>
    <dgm:cxn modelId="{B2672879-6F7B-487C-BACF-81A0BDA5D9FB}" srcId="{B4E451B3-C529-4132-BA93-A95446BD0906}" destId="{C76C6839-BE0A-4279-A042-D118A544DF62}" srcOrd="0" destOrd="0" parTransId="{5A735E2E-13D3-4FA2-9F36-2F7DEADF86F9}" sibTransId="{EBB7E66F-0958-4E0B-82B4-DEEFFFA0653B}"/>
    <dgm:cxn modelId="{3047028C-B312-4477-8E2D-F8D65E91ADC6}" type="presOf" srcId="{33FAAD71-5983-4FE2-8BE2-935F3494D85D}" destId="{445A9892-3070-42F1-A9AA-A461B16639FC}" srcOrd="0" destOrd="0" presId="urn:microsoft.com/office/officeart/2016/7/layout/VerticalSolidActionList"/>
    <dgm:cxn modelId="{52262E8F-0F91-4107-BA53-8DC6B40310EF}" srcId="{9DC66FB4-920E-4508-9535-ED593F118DEE}" destId="{BCF7707C-590D-41DF-86CD-21621653AC25}" srcOrd="0" destOrd="0" parTransId="{26CC8791-D92F-4C79-A41A-80643ECD73A7}" sibTransId="{88E1CEF5-D06C-40E0-A80A-48DF2F6FD4D2}"/>
    <dgm:cxn modelId="{B79D9698-8D34-40C9-9907-7F7E52BC9FC9}" type="presOf" srcId="{507C1A79-BEE4-4540-BAE1-5F75B5794259}" destId="{4DFF0FD9-AEC5-45E4-B056-ED9D2A3F7542}" srcOrd="0" destOrd="0" presId="urn:microsoft.com/office/officeart/2016/7/layout/VerticalSolidActionList"/>
    <dgm:cxn modelId="{CCE36DA1-85ED-40C2-8E85-1C253CE33582}" srcId="{CA9A18F7-6E80-4BB9-B97B-C05B3EF43F1D}" destId="{9DC66FB4-920E-4508-9535-ED593F118DEE}" srcOrd="0" destOrd="0" parTransId="{D7A8DBB9-7C52-46B0-938B-B51EA31903C6}" sibTransId="{A8381CF8-9012-4248-8978-C0B5352C95C3}"/>
    <dgm:cxn modelId="{191DEAAB-0DA0-458F-903A-A4BC734E80AD}" srcId="{CA9A18F7-6E80-4BB9-B97B-C05B3EF43F1D}" destId="{7F53ACDA-24D2-4BAE-B4D4-9BAE58876503}" srcOrd="1" destOrd="0" parTransId="{11B81BAA-6E26-4F90-AFB6-E1066A071F26}" sibTransId="{879DFAB4-698D-4E02-BFFA-A3AC61DEE842}"/>
    <dgm:cxn modelId="{0C2023AE-0224-4F44-B7C5-8148135B9BE8}" type="presOf" srcId="{CA9A18F7-6E80-4BB9-B97B-C05B3EF43F1D}" destId="{441E2053-07BD-448E-8FA1-8293A99B6972}" srcOrd="0" destOrd="0" presId="urn:microsoft.com/office/officeart/2016/7/layout/VerticalSolidActionList"/>
    <dgm:cxn modelId="{EB23D2B2-D8B9-4EF1-991D-1424BCDEA2F0}" type="presOf" srcId="{7F53ACDA-24D2-4BAE-B4D4-9BAE58876503}" destId="{511E4382-3BC8-449B-B221-A17729E0A396}" srcOrd="0" destOrd="0" presId="urn:microsoft.com/office/officeart/2016/7/layout/VerticalSolidActionList"/>
    <dgm:cxn modelId="{7E6D25FB-077E-425D-8A8D-48D522AF42E8}" srcId="{8AC4C7AD-F7F2-4D75-B78D-A3971ECB04BA}" destId="{33FAAD71-5983-4FE2-8BE2-935F3494D85D}" srcOrd="0" destOrd="0" parTransId="{EBCE76C1-6121-4957-B60B-4A04BA499560}" sibTransId="{78D31693-7992-45A7-B487-70362C93710F}"/>
    <dgm:cxn modelId="{AFBE94BE-37DF-4AF4-868F-8603E69C56C5}" type="presParOf" srcId="{441E2053-07BD-448E-8FA1-8293A99B6972}" destId="{3F845BCA-96E0-4293-8BCF-54E12AABD2C2}" srcOrd="0" destOrd="0" presId="urn:microsoft.com/office/officeart/2016/7/layout/VerticalSolidActionList"/>
    <dgm:cxn modelId="{3286EDA2-5709-4C22-8395-DF0DC3DCE543}" type="presParOf" srcId="{3F845BCA-96E0-4293-8BCF-54E12AABD2C2}" destId="{AA45905E-72D4-4500-90D6-DCFE7572184C}" srcOrd="0" destOrd="0" presId="urn:microsoft.com/office/officeart/2016/7/layout/VerticalSolidActionList"/>
    <dgm:cxn modelId="{6B0F2409-2A1C-4E74-B07C-E78C57E72D49}" type="presParOf" srcId="{3F845BCA-96E0-4293-8BCF-54E12AABD2C2}" destId="{51220BA4-2357-4EA1-B70C-6C22A1273B39}" srcOrd="1" destOrd="0" presId="urn:microsoft.com/office/officeart/2016/7/layout/VerticalSolidActionList"/>
    <dgm:cxn modelId="{4964E8C6-5992-4228-ACB9-26E280B239B6}" type="presParOf" srcId="{441E2053-07BD-448E-8FA1-8293A99B6972}" destId="{A67BB1F6-36C6-405F-BF82-7289D613C147}" srcOrd="1" destOrd="0" presId="urn:microsoft.com/office/officeart/2016/7/layout/VerticalSolidActionList"/>
    <dgm:cxn modelId="{9B32BEF1-3B66-4588-93CD-636D20026501}" type="presParOf" srcId="{441E2053-07BD-448E-8FA1-8293A99B6972}" destId="{32231D34-3BD8-4A1A-8C34-6BF79E5F03EA}" srcOrd="2" destOrd="0" presId="urn:microsoft.com/office/officeart/2016/7/layout/VerticalSolidActionList"/>
    <dgm:cxn modelId="{F5C71B9F-B9C9-45AD-8BA0-E784956A92D8}" type="presParOf" srcId="{32231D34-3BD8-4A1A-8C34-6BF79E5F03EA}" destId="{511E4382-3BC8-449B-B221-A17729E0A396}" srcOrd="0" destOrd="0" presId="urn:microsoft.com/office/officeart/2016/7/layout/VerticalSolidActionList"/>
    <dgm:cxn modelId="{C7550F12-5FE5-4EDF-940C-DA66DCE5BEE4}" type="presParOf" srcId="{32231D34-3BD8-4A1A-8C34-6BF79E5F03EA}" destId="{4DFF0FD9-AEC5-45E4-B056-ED9D2A3F7542}" srcOrd="1" destOrd="0" presId="urn:microsoft.com/office/officeart/2016/7/layout/VerticalSolidActionList"/>
    <dgm:cxn modelId="{F71E9D5B-F2AD-40A2-B1BF-D4E2900FF483}" type="presParOf" srcId="{441E2053-07BD-448E-8FA1-8293A99B6972}" destId="{E34395A8-47DF-44AA-AF59-2E628947FB42}" srcOrd="3" destOrd="0" presId="urn:microsoft.com/office/officeart/2016/7/layout/VerticalSolidActionList"/>
    <dgm:cxn modelId="{E0C927AD-4DB2-4158-9B0C-13029CF06F5F}" type="presParOf" srcId="{441E2053-07BD-448E-8FA1-8293A99B6972}" destId="{E014E7C7-CFA1-4D55-8808-F79C8D59CC2D}" srcOrd="4" destOrd="0" presId="urn:microsoft.com/office/officeart/2016/7/layout/VerticalSolidActionList"/>
    <dgm:cxn modelId="{EAC0B542-7134-4C7A-8AA6-5DD29BB10237}" type="presParOf" srcId="{E014E7C7-CFA1-4D55-8808-F79C8D59CC2D}" destId="{17A3FD87-7460-490C-9479-ADD865DB6A8B}" srcOrd="0" destOrd="0" presId="urn:microsoft.com/office/officeart/2016/7/layout/VerticalSolidActionList"/>
    <dgm:cxn modelId="{15E74616-6D91-4575-AAA5-B1D9E32E39B4}" type="presParOf" srcId="{E014E7C7-CFA1-4D55-8808-F79C8D59CC2D}" destId="{4D8492C4-7825-4193-9F8C-91FD5F41FE4D}" srcOrd="1" destOrd="0" presId="urn:microsoft.com/office/officeart/2016/7/layout/VerticalSolidActionList"/>
    <dgm:cxn modelId="{F5CDA4E3-49AE-4D92-8887-0E0069450F8A}" type="presParOf" srcId="{441E2053-07BD-448E-8FA1-8293A99B6972}" destId="{B5C249A9-6C80-4EA2-89E4-AC18D307878F}" srcOrd="5" destOrd="0" presId="urn:microsoft.com/office/officeart/2016/7/layout/VerticalSolidActionList"/>
    <dgm:cxn modelId="{C8F3F085-2953-40B3-B6BD-47AAA031BA4A}" type="presParOf" srcId="{441E2053-07BD-448E-8FA1-8293A99B6972}" destId="{1F2AAAB5-6444-456E-8CA8-B53CC3A46333}" srcOrd="6" destOrd="0" presId="urn:microsoft.com/office/officeart/2016/7/layout/VerticalSolidActionList"/>
    <dgm:cxn modelId="{9E2D18C6-82BF-4232-ACAF-3194BA8E52ED}" type="presParOf" srcId="{1F2AAAB5-6444-456E-8CA8-B53CC3A46333}" destId="{9EB631D6-5765-4E17-94CA-3226BA25C927}" srcOrd="0" destOrd="0" presId="urn:microsoft.com/office/officeart/2016/7/layout/VerticalSolidActionList"/>
    <dgm:cxn modelId="{4C0D42AF-E845-4504-AE98-792927D33841}" type="presParOf" srcId="{1F2AAAB5-6444-456E-8CA8-B53CC3A46333}" destId="{445A9892-3070-42F1-A9AA-A461B16639FC}"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8DB073-9D4F-4031-ADB9-982B2913FCF5}">
      <dsp:nvSpPr>
        <dsp:cNvPr id="0" name=""/>
        <dsp:cNvSpPr/>
      </dsp:nvSpPr>
      <dsp:spPr>
        <a:xfrm>
          <a:off x="0" y="153443"/>
          <a:ext cx="6596063" cy="22815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t>§112.11. Science</a:t>
          </a:r>
          <a:endParaRPr lang="en-US" sz="2500" kern="1200"/>
        </a:p>
      </dsp:txBody>
      <dsp:txXfrm>
        <a:off x="111374" y="264817"/>
        <a:ext cx="6373315" cy="2058752"/>
      </dsp:txXfrm>
    </dsp:sp>
    <dsp:sp modelId="{4DF5C67E-E4E9-47BD-B770-B61A94CC8207}">
      <dsp:nvSpPr>
        <dsp:cNvPr id="0" name=""/>
        <dsp:cNvSpPr/>
      </dsp:nvSpPr>
      <dsp:spPr>
        <a:xfrm>
          <a:off x="0" y="2506944"/>
          <a:ext cx="6596063" cy="2281500"/>
        </a:xfrm>
        <a:prstGeom prst="roundRect">
          <a:avLst/>
        </a:prstGeom>
        <a:solidFill>
          <a:schemeClr val="accent2">
            <a:hueOff val="2817853"/>
            <a:satOff val="-20162"/>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(D) In life science, students recognize the interdependence of organisms in the natural world. They understand that all organisms have basic needs that can be satisfied through interactions with living and nonliving things. Students will investigate the life cycle of plants </a:t>
          </a:r>
        </a:p>
      </dsp:txBody>
      <dsp:txXfrm>
        <a:off x="111374" y="2618318"/>
        <a:ext cx="6373315" cy="20587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25EBF0-45DE-4158-9C45-33191CDF3BE6}">
      <dsp:nvSpPr>
        <dsp:cNvPr id="0" name=""/>
        <dsp:cNvSpPr/>
      </dsp:nvSpPr>
      <dsp:spPr>
        <a:xfrm>
          <a:off x="0" y="103313"/>
          <a:ext cx="6596063" cy="90558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2) Creative expression: performance. The student interprets characters using the voice and body expressively and creates dramatizations. The student is expected to:</a:t>
          </a:r>
        </a:p>
      </dsp:txBody>
      <dsp:txXfrm>
        <a:off x="44207" y="147520"/>
        <a:ext cx="6507649" cy="817166"/>
      </dsp:txXfrm>
    </dsp:sp>
    <dsp:sp modelId="{06F6FAA3-2387-46B1-98D2-1A930E53DD0D}">
      <dsp:nvSpPr>
        <dsp:cNvPr id="0" name=""/>
        <dsp:cNvSpPr/>
      </dsp:nvSpPr>
      <dsp:spPr>
        <a:xfrm>
          <a:off x="0" y="1060734"/>
          <a:ext cx="6596063" cy="905580"/>
        </a:xfrm>
        <a:prstGeom prst="roundRect">
          <a:avLst/>
        </a:prstGeom>
        <a:solidFill>
          <a:schemeClr val="accent2">
            <a:hueOff val="704463"/>
            <a:satOff val="-5041"/>
            <a:lumOff val="-29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(A)  demonstrate safe use of movement and voice;</a:t>
          </a:r>
        </a:p>
      </dsp:txBody>
      <dsp:txXfrm>
        <a:off x="44207" y="1104941"/>
        <a:ext cx="6507649" cy="817166"/>
      </dsp:txXfrm>
    </dsp:sp>
    <dsp:sp modelId="{BD3546C0-D772-4C87-85B5-C614FD7CA87F}">
      <dsp:nvSpPr>
        <dsp:cNvPr id="0" name=""/>
        <dsp:cNvSpPr/>
      </dsp:nvSpPr>
      <dsp:spPr>
        <a:xfrm>
          <a:off x="0" y="2018154"/>
          <a:ext cx="6596063" cy="905580"/>
        </a:xfrm>
        <a:prstGeom prst="roundRect">
          <a:avLst/>
        </a:prstGeom>
        <a:solidFill>
          <a:schemeClr val="accent2">
            <a:hueOff val="1408927"/>
            <a:satOff val="-10081"/>
            <a:lumOff val="-58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(B)  assume roles through imitation and recreation;</a:t>
          </a:r>
        </a:p>
      </dsp:txBody>
      <dsp:txXfrm>
        <a:off x="44207" y="2062361"/>
        <a:ext cx="6507649" cy="817166"/>
      </dsp:txXfrm>
    </dsp:sp>
    <dsp:sp modelId="{C090AB12-BA5F-4207-BE3A-C117F1101A59}">
      <dsp:nvSpPr>
        <dsp:cNvPr id="0" name=""/>
        <dsp:cNvSpPr/>
      </dsp:nvSpPr>
      <dsp:spPr>
        <a:xfrm>
          <a:off x="0" y="2975574"/>
          <a:ext cx="6596063" cy="905580"/>
        </a:xfrm>
        <a:prstGeom prst="roundRect">
          <a:avLst/>
        </a:prstGeom>
        <a:solidFill>
          <a:schemeClr val="accent2">
            <a:hueOff val="2113390"/>
            <a:satOff val="-15122"/>
            <a:lumOff val="-88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(C)  identify the characteristics of dramatic play; and</a:t>
          </a:r>
        </a:p>
      </dsp:txBody>
      <dsp:txXfrm>
        <a:off x="44207" y="3019781"/>
        <a:ext cx="6507649" cy="817166"/>
      </dsp:txXfrm>
    </dsp:sp>
    <dsp:sp modelId="{BDBA6F32-D32E-49AA-9555-711CD3D4C914}">
      <dsp:nvSpPr>
        <dsp:cNvPr id="0" name=""/>
        <dsp:cNvSpPr/>
      </dsp:nvSpPr>
      <dsp:spPr>
        <a:xfrm>
          <a:off x="0" y="3932994"/>
          <a:ext cx="6596063" cy="905580"/>
        </a:xfrm>
        <a:prstGeom prst="roundRect">
          <a:avLst/>
        </a:prstGeom>
        <a:solidFill>
          <a:schemeClr val="accent2">
            <a:hueOff val="2817853"/>
            <a:satOff val="-20162"/>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(D)  participate in dramatic play.</a:t>
          </a:r>
        </a:p>
      </dsp:txBody>
      <dsp:txXfrm>
        <a:off x="44207" y="3977201"/>
        <a:ext cx="6507649" cy="8171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220BA4-2357-4EA1-B70C-6C22A1273B39}">
      <dsp:nvSpPr>
        <dsp:cNvPr id="0" name=""/>
        <dsp:cNvSpPr/>
      </dsp:nvSpPr>
      <dsp:spPr>
        <a:xfrm>
          <a:off x="1944052" y="2252"/>
          <a:ext cx="7776209" cy="1166742"/>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0880" tIns="296353" rIns="150880" bIns="296353" numCol="1" spcCol="1270" anchor="ctr" anchorCtr="0">
          <a:noAutofit/>
        </a:bodyPr>
        <a:lstStyle/>
        <a:p>
          <a:pPr marL="0" lvl="0" indent="0" algn="l" defTabSz="800100">
            <a:lnSpc>
              <a:spcPct val="90000"/>
            </a:lnSpc>
            <a:spcBef>
              <a:spcPct val="0"/>
            </a:spcBef>
            <a:spcAft>
              <a:spcPct val="35000"/>
            </a:spcAft>
            <a:buNone/>
          </a:pPr>
          <a:r>
            <a:rPr lang="en-US" sz="1800" kern="1200" dirty="0"/>
            <a:t>The goal and purpose of the center is to get the students actively engaged and involved in creating a visual representation of what they have learned about the life cycle and stages of a plant. </a:t>
          </a:r>
        </a:p>
      </dsp:txBody>
      <dsp:txXfrm>
        <a:off x="1944052" y="2252"/>
        <a:ext cx="7776209" cy="1166742"/>
      </dsp:txXfrm>
    </dsp:sp>
    <dsp:sp modelId="{AA45905E-72D4-4500-90D6-DCFE7572184C}">
      <dsp:nvSpPr>
        <dsp:cNvPr id="0" name=""/>
        <dsp:cNvSpPr/>
      </dsp:nvSpPr>
      <dsp:spPr>
        <a:xfrm>
          <a:off x="0" y="2252"/>
          <a:ext cx="1944052" cy="1166742"/>
        </a:xfrm>
        <a:prstGeom prst="rect">
          <a:avLst/>
        </a:prstGeom>
        <a:gradFill rotWithShape="0">
          <a:gsLst>
            <a:gs pos="0">
              <a:schemeClr val="accent2">
                <a:hueOff val="0"/>
                <a:satOff val="0"/>
                <a:lumOff val="0"/>
                <a:alphaOff val="0"/>
                <a:tint val="100000"/>
                <a:shade val="85000"/>
                <a:satMod val="100000"/>
                <a:lumMod val="100000"/>
              </a:schemeClr>
            </a:gs>
            <a:gs pos="100000">
              <a:schemeClr val="accent2">
                <a:hueOff val="0"/>
                <a:satOff val="0"/>
                <a:lumOff val="0"/>
                <a:alphaOff val="0"/>
                <a:tint val="90000"/>
                <a:shade val="100000"/>
                <a:satMod val="150000"/>
                <a:lumMod val="100000"/>
              </a:schemeClr>
            </a:gs>
          </a:gsLst>
          <a:path path="circle">
            <a:fillToRect l="100000" t="100000" r="100000" b="100000"/>
          </a:path>
        </a:gradFill>
        <a:ln w="9525" cap="flat" cmpd="sng" algn="ctr">
          <a:solidFill>
            <a:schemeClr val="accent2">
              <a:hueOff val="0"/>
              <a:satOff val="0"/>
              <a:lumOff val="0"/>
              <a:alphaOff val="0"/>
            </a:schemeClr>
          </a:solidFill>
          <a:prstDash val="solid"/>
        </a:ln>
        <a:effectLst>
          <a:outerShdw blurRad="50800" dist="12700" dir="5400000" algn="ctr" rotWithShape="0">
            <a:srgbClr val="000000">
              <a:alpha val="5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02873" tIns="115248" rIns="102873" bIns="115248" numCol="1" spcCol="1270" anchor="ctr" anchorCtr="0">
          <a:noAutofit/>
        </a:bodyPr>
        <a:lstStyle/>
        <a:p>
          <a:pPr marL="0" lvl="0" indent="0" algn="ctr" defTabSz="977900">
            <a:lnSpc>
              <a:spcPct val="90000"/>
            </a:lnSpc>
            <a:spcBef>
              <a:spcPct val="0"/>
            </a:spcBef>
            <a:spcAft>
              <a:spcPct val="35000"/>
            </a:spcAft>
            <a:buNone/>
          </a:pPr>
          <a:r>
            <a:rPr lang="en-US" sz="2200" kern="1200" dirty="0"/>
            <a:t>GOAL</a:t>
          </a:r>
        </a:p>
      </dsp:txBody>
      <dsp:txXfrm>
        <a:off x="0" y="2252"/>
        <a:ext cx="1944052" cy="1166742"/>
      </dsp:txXfrm>
    </dsp:sp>
    <dsp:sp modelId="{4DFF0FD9-AEC5-45E4-B056-ED9D2A3F7542}">
      <dsp:nvSpPr>
        <dsp:cNvPr id="0" name=""/>
        <dsp:cNvSpPr/>
      </dsp:nvSpPr>
      <dsp:spPr>
        <a:xfrm>
          <a:off x="1944052" y="1238999"/>
          <a:ext cx="7776209" cy="1166742"/>
        </a:xfrm>
        <a:prstGeom prst="rect">
          <a:avLst/>
        </a:prstGeom>
        <a:solidFill>
          <a:schemeClr val="accent2">
            <a:tint val="40000"/>
            <a:alpha val="90000"/>
            <a:hueOff val="993730"/>
            <a:satOff val="-6058"/>
            <a:lumOff val="-392"/>
            <a:alphaOff val="0"/>
          </a:schemeClr>
        </a:solidFill>
        <a:ln w="9525" cap="flat" cmpd="sng" algn="ctr">
          <a:solidFill>
            <a:schemeClr val="accent2">
              <a:tint val="40000"/>
              <a:alpha val="90000"/>
              <a:hueOff val="993730"/>
              <a:satOff val="-6058"/>
              <a:lumOff val="-39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0880" tIns="296353" rIns="150880" bIns="296353" numCol="1" spcCol="1270" anchor="ctr" anchorCtr="0">
          <a:noAutofit/>
        </a:bodyPr>
        <a:lstStyle/>
        <a:p>
          <a:pPr marL="0" lvl="0" indent="0" algn="l" defTabSz="800100">
            <a:lnSpc>
              <a:spcPct val="90000"/>
            </a:lnSpc>
            <a:spcBef>
              <a:spcPct val="0"/>
            </a:spcBef>
            <a:spcAft>
              <a:spcPct val="35000"/>
            </a:spcAft>
            <a:buNone/>
          </a:pPr>
          <a:r>
            <a:rPr lang="en-US" sz="1800" kern="1200" dirty="0"/>
            <a:t>Students will develop good communication skills with classmates through discussing and practicing their dramatic presentation. They will be practicing performance etiquette with their fellow peers in class. Students will practice healthy interactions with group members in deciding how to come up and prepare their life cycle of a plant performance. The students will also be practicing their acting skills. </a:t>
          </a:r>
        </a:p>
      </dsp:txBody>
      <dsp:txXfrm>
        <a:off x="1944052" y="1238999"/>
        <a:ext cx="7776209" cy="1166742"/>
      </dsp:txXfrm>
    </dsp:sp>
    <dsp:sp modelId="{511E4382-3BC8-449B-B221-A17729E0A396}">
      <dsp:nvSpPr>
        <dsp:cNvPr id="0" name=""/>
        <dsp:cNvSpPr/>
      </dsp:nvSpPr>
      <dsp:spPr>
        <a:xfrm>
          <a:off x="0" y="1238999"/>
          <a:ext cx="1944052" cy="1166742"/>
        </a:xfrm>
        <a:prstGeom prst="rect">
          <a:avLst/>
        </a:prstGeom>
        <a:gradFill rotWithShape="0">
          <a:gsLst>
            <a:gs pos="0">
              <a:schemeClr val="accent2">
                <a:hueOff val="939284"/>
                <a:satOff val="-6721"/>
                <a:lumOff val="-392"/>
                <a:alphaOff val="0"/>
                <a:tint val="100000"/>
                <a:shade val="85000"/>
                <a:satMod val="100000"/>
                <a:lumMod val="100000"/>
              </a:schemeClr>
            </a:gs>
            <a:gs pos="100000">
              <a:schemeClr val="accent2">
                <a:hueOff val="939284"/>
                <a:satOff val="-6721"/>
                <a:lumOff val="-392"/>
                <a:alphaOff val="0"/>
                <a:tint val="90000"/>
                <a:shade val="100000"/>
                <a:satMod val="150000"/>
                <a:lumMod val="100000"/>
              </a:schemeClr>
            </a:gs>
          </a:gsLst>
          <a:path path="circle">
            <a:fillToRect l="100000" t="100000" r="100000" b="100000"/>
          </a:path>
        </a:gradFill>
        <a:ln w="9525" cap="flat" cmpd="sng" algn="ctr">
          <a:solidFill>
            <a:schemeClr val="accent2">
              <a:hueOff val="939284"/>
              <a:satOff val="-6721"/>
              <a:lumOff val="-392"/>
              <a:alphaOff val="0"/>
            </a:schemeClr>
          </a:solidFill>
          <a:prstDash val="solid"/>
        </a:ln>
        <a:effectLst>
          <a:outerShdw blurRad="50800" dist="12700" dir="5400000" algn="ctr" rotWithShape="0">
            <a:srgbClr val="000000">
              <a:alpha val="5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02873" tIns="115248" rIns="102873" bIns="115248" numCol="1" spcCol="1270" anchor="ctr" anchorCtr="0">
          <a:noAutofit/>
        </a:bodyPr>
        <a:lstStyle/>
        <a:p>
          <a:pPr marL="0" lvl="0" indent="0" algn="ctr" defTabSz="977900">
            <a:lnSpc>
              <a:spcPct val="90000"/>
            </a:lnSpc>
            <a:spcBef>
              <a:spcPct val="0"/>
            </a:spcBef>
            <a:spcAft>
              <a:spcPct val="35000"/>
            </a:spcAft>
            <a:buNone/>
          </a:pPr>
          <a:r>
            <a:rPr lang="en-US" sz="2200" kern="1200" dirty="0"/>
            <a:t>SKILLS</a:t>
          </a:r>
        </a:p>
      </dsp:txBody>
      <dsp:txXfrm>
        <a:off x="0" y="1238999"/>
        <a:ext cx="1944052" cy="1166742"/>
      </dsp:txXfrm>
    </dsp:sp>
    <dsp:sp modelId="{4D8492C4-7825-4193-9F8C-91FD5F41FE4D}">
      <dsp:nvSpPr>
        <dsp:cNvPr id="0" name=""/>
        <dsp:cNvSpPr/>
      </dsp:nvSpPr>
      <dsp:spPr>
        <a:xfrm>
          <a:off x="1944052" y="2475746"/>
          <a:ext cx="7776209" cy="1166742"/>
        </a:xfrm>
        <a:prstGeom prst="rect">
          <a:avLst/>
        </a:prstGeom>
        <a:solidFill>
          <a:schemeClr val="accent2">
            <a:tint val="40000"/>
            <a:alpha val="90000"/>
            <a:hueOff val="1987460"/>
            <a:satOff val="-12116"/>
            <a:lumOff val="-785"/>
            <a:alphaOff val="0"/>
          </a:schemeClr>
        </a:solidFill>
        <a:ln w="9525" cap="flat" cmpd="sng" algn="ctr">
          <a:solidFill>
            <a:schemeClr val="accent2">
              <a:tint val="40000"/>
              <a:alpha val="90000"/>
              <a:hueOff val="1987460"/>
              <a:satOff val="-12116"/>
              <a:lumOff val="-78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0880" tIns="296353" rIns="150880" bIns="296353" numCol="1" spcCol="1270" anchor="ctr" anchorCtr="0">
          <a:noAutofit/>
        </a:bodyPr>
        <a:lstStyle/>
        <a:p>
          <a:pPr marL="0" lvl="0" indent="0" algn="l" defTabSz="800100">
            <a:lnSpc>
              <a:spcPct val="90000"/>
            </a:lnSpc>
            <a:spcBef>
              <a:spcPct val="0"/>
            </a:spcBef>
            <a:spcAft>
              <a:spcPct val="35000"/>
            </a:spcAft>
            <a:buNone/>
          </a:pPr>
          <a:r>
            <a:rPr lang="en-US" sz="1800" kern="1200" dirty="0"/>
            <a:t>Some basic materials will include possible paper for students to make backdrops or background props for their performances. Sticks, construction paper, markers, glue etc. for making plant and life cycles props for each stage that the students could hold up and use as masks etc. that they could make ahead of time for this activity and lesson plan. </a:t>
          </a:r>
        </a:p>
      </dsp:txBody>
      <dsp:txXfrm>
        <a:off x="1944052" y="2475746"/>
        <a:ext cx="7776209" cy="1166742"/>
      </dsp:txXfrm>
    </dsp:sp>
    <dsp:sp modelId="{17A3FD87-7460-490C-9479-ADD865DB6A8B}">
      <dsp:nvSpPr>
        <dsp:cNvPr id="0" name=""/>
        <dsp:cNvSpPr/>
      </dsp:nvSpPr>
      <dsp:spPr>
        <a:xfrm>
          <a:off x="0" y="2475746"/>
          <a:ext cx="1944052" cy="1166742"/>
        </a:xfrm>
        <a:prstGeom prst="rect">
          <a:avLst/>
        </a:prstGeom>
        <a:gradFill rotWithShape="0">
          <a:gsLst>
            <a:gs pos="0">
              <a:schemeClr val="accent2">
                <a:hueOff val="1878569"/>
                <a:satOff val="-13441"/>
                <a:lumOff val="-785"/>
                <a:alphaOff val="0"/>
                <a:tint val="100000"/>
                <a:shade val="85000"/>
                <a:satMod val="100000"/>
                <a:lumMod val="100000"/>
              </a:schemeClr>
            </a:gs>
            <a:gs pos="100000">
              <a:schemeClr val="accent2">
                <a:hueOff val="1878569"/>
                <a:satOff val="-13441"/>
                <a:lumOff val="-785"/>
                <a:alphaOff val="0"/>
                <a:tint val="90000"/>
                <a:shade val="100000"/>
                <a:satMod val="150000"/>
                <a:lumMod val="100000"/>
              </a:schemeClr>
            </a:gs>
          </a:gsLst>
          <a:path path="circle">
            <a:fillToRect l="100000" t="100000" r="100000" b="100000"/>
          </a:path>
        </a:gradFill>
        <a:ln w="9525" cap="flat" cmpd="sng" algn="ctr">
          <a:solidFill>
            <a:schemeClr val="accent2">
              <a:hueOff val="1878569"/>
              <a:satOff val="-13441"/>
              <a:lumOff val="-785"/>
              <a:alphaOff val="0"/>
            </a:schemeClr>
          </a:solidFill>
          <a:prstDash val="solid"/>
        </a:ln>
        <a:effectLst>
          <a:outerShdw blurRad="50800" dist="12700" dir="5400000" algn="ctr" rotWithShape="0">
            <a:srgbClr val="000000">
              <a:alpha val="5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02873" tIns="115248" rIns="102873" bIns="115248" numCol="1" spcCol="1270" anchor="ctr" anchorCtr="0">
          <a:noAutofit/>
        </a:bodyPr>
        <a:lstStyle/>
        <a:p>
          <a:pPr marL="0" lvl="0" indent="0" algn="ctr" defTabSz="977900">
            <a:lnSpc>
              <a:spcPct val="90000"/>
            </a:lnSpc>
            <a:spcBef>
              <a:spcPct val="0"/>
            </a:spcBef>
            <a:spcAft>
              <a:spcPct val="35000"/>
            </a:spcAft>
            <a:buNone/>
          </a:pPr>
          <a:r>
            <a:rPr lang="en-US" sz="2200" kern="1200" dirty="0"/>
            <a:t>MATERIALS</a:t>
          </a:r>
        </a:p>
      </dsp:txBody>
      <dsp:txXfrm>
        <a:off x="0" y="2475746"/>
        <a:ext cx="1944052" cy="1166742"/>
      </dsp:txXfrm>
    </dsp:sp>
    <dsp:sp modelId="{445A9892-3070-42F1-A9AA-A461B16639FC}">
      <dsp:nvSpPr>
        <dsp:cNvPr id="0" name=""/>
        <dsp:cNvSpPr/>
      </dsp:nvSpPr>
      <dsp:spPr>
        <a:xfrm>
          <a:off x="1944052" y="3712493"/>
          <a:ext cx="7776209" cy="1166742"/>
        </a:xfrm>
        <a:prstGeom prst="rect">
          <a:avLst/>
        </a:prstGeom>
        <a:solidFill>
          <a:schemeClr val="accent2">
            <a:tint val="40000"/>
            <a:alpha val="90000"/>
            <a:hueOff val="2981190"/>
            <a:satOff val="-18174"/>
            <a:lumOff val="-1177"/>
            <a:alphaOff val="0"/>
          </a:schemeClr>
        </a:solidFill>
        <a:ln w="9525" cap="flat" cmpd="sng" algn="ctr">
          <a:solidFill>
            <a:schemeClr val="accent2">
              <a:tint val="40000"/>
              <a:alpha val="90000"/>
              <a:hueOff val="2981190"/>
              <a:satOff val="-18174"/>
              <a:lumOff val="-117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0880" tIns="296353" rIns="150880" bIns="296353" numCol="1" spcCol="1270" anchor="ctr" anchorCtr="0">
          <a:noAutofit/>
        </a:bodyPr>
        <a:lstStyle/>
        <a:p>
          <a:pPr marL="0" lvl="0" indent="0" algn="l" defTabSz="711200">
            <a:lnSpc>
              <a:spcPct val="90000"/>
            </a:lnSpc>
            <a:spcBef>
              <a:spcPct val="0"/>
            </a:spcBef>
            <a:spcAft>
              <a:spcPct val="35000"/>
            </a:spcAft>
            <a:buNone/>
          </a:pPr>
          <a:r>
            <a:rPr lang="en-US" sz="1600" kern="1200" dirty="0"/>
            <a:t>Students will show an understanding of the life cycle of a plant and be able to verbally explain the concept to the teacher to be able to take part in the drama and theater center. The students will ask for permission to use any props and materials before starting on the presentation and preparing for their performance. The students will also be held accountable for clean up of the theater station and center if they want to be able to use it for multiple lessons they learn throughout the year. </a:t>
          </a:r>
        </a:p>
      </dsp:txBody>
      <dsp:txXfrm>
        <a:off x="1944052" y="3712493"/>
        <a:ext cx="7776209" cy="1166742"/>
      </dsp:txXfrm>
    </dsp:sp>
    <dsp:sp modelId="{9EB631D6-5765-4E17-94CA-3226BA25C927}">
      <dsp:nvSpPr>
        <dsp:cNvPr id="0" name=""/>
        <dsp:cNvSpPr/>
      </dsp:nvSpPr>
      <dsp:spPr>
        <a:xfrm>
          <a:off x="0" y="3712493"/>
          <a:ext cx="1944052" cy="1166742"/>
        </a:xfrm>
        <a:prstGeom prst="rect">
          <a:avLst/>
        </a:prstGeom>
        <a:gradFill rotWithShape="0">
          <a:gsLst>
            <a:gs pos="0">
              <a:schemeClr val="accent2">
                <a:hueOff val="2817853"/>
                <a:satOff val="-20162"/>
                <a:lumOff val="-1177"/>
                <a:alphaOff val="0"/>
                <a:tint val="100000"/>
                <a:shade val="85000"/>
                <a:satMod val="100000"/>
                <a:lumMod val="100000"/>
              </a:schemeClr>
            </a:gs>
            <a:gs pos="100000">
              <a:schemeClr val="accent2">
                <a:hueOff val="2817853"/>
                <a:satOff val="-20162"/>
                <a:lumOff val="-1177"/>
                <a:alphaOff val="0"/>
                <a:tint val="90000"/>
                <a:shade val="100000"/>
                <a:satMod val="150000"/>
                <a:lumMod val="100000"/>
              </a:schemeClr>
            </a:gs>
          </a:gsLst>
          <a:path path="circle">
            <a:fillToRect l="100000" t="100000" r="100000" b="100000"/>
          </a:path>
        </a:gradFill>
        <a:ln w="9525" cap="flat" cmpd="sng" algn="ctr">
          <a:solidFill>
            <a:schemeClr val="accent2">
              <a:hueOff val="2817853"/>
              <a:satOff val="-20162"/>
              <a:lumOff val="-1177"/>
              <a:alphaOff val="0"/>
            </a:schemeClr>
          </a:solidFill>
          <a:prstDash val="solid"/>
        </a:ln>
        <a:effectLst>
          <a:outerShdw blurRad="50800" dist="12700" dir="5400000" algn="ctr" rotWithShape="0">
            <a:srgbClr val="000000">
              <a:alpha val="5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02873" tIns="115248" rIns="102873" bIns="115248" numCol="1" spcCol="1270" anchor="ctr" anchorCtr="0">
          <a:noAutofit/>
        </a:bodyPr>
        <a:lstStyle/>
        <a:p>
          <a:pPr marL="0" lvl="0" indent="0" algn="ctr" defTabSz="977900">
            <a:lnSpc>
              <a:spcPct val="90000"/>
            </a:lnSpc>
            <a:spcBef>
              <a:spcPct val="0"/>
            </a:spcBef>
            <a:spcAft>
              <a:spcPct val="35000"/>
            </a:spcAft>
            <a:buNone/>
          </a:pPr>
          <a:r>
            <a:rPr lang="en-US" sz="2200" kern="1200" dirty="0"/>
            <a:t>GUIDELINES &amp; BEHAVIORAL EXPECTATIONS</a:t>
          </a:r>
        </a:p>
      </dsp:txBody>
      <dsp:txXfrm>
        <a:off x="0" y="3712493"/>
        <a:ext cx="1944052" cy="116674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11/18/20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
        <p:nvSpPr>
          <p:cNvPr id="13" name="Rectangle 12"/>
          <p:cNvSpPr/>
          <p:nvPr/>
        </p:nvSpPr>
        <p:spPr>
          <a:xfrm>
            <a:off x="0" y="-1"/>
            <a:ext cx="12192000" cy="4572001"/>
          </a:xfrm>
          <a:prstGeom prst="rect">
            <a:avLst/>
          </a:prstGeom>
          <a:blipFill dpi="0" rotWithShape="1">
            <a:blip r:embed="rId2">
              <a:duotone>
                <a:schemeClr val="accent1">
                  <a:shade val="45000"/>
                  <a:satMod val="135000"/>
                </a:schemeClr>
                <a:prstClr val="white"/>
              </a:duotone>
            </a:blip>
            <a:srcRect/>
            <a:tile tx="25400" ty="6350" sx="71000" sy="71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11/18/20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11/18/20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
        <p:nvSpPr>
          <p:cNvPr id="10" name="Rectangle 9"/>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25400" ty="6350" sx="71000" sy="71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11/18/20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11/18/20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11/18/20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11/18/20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11/18/20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11/18/20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11/18/20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11/18/20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11/18/20</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youtu.be/N-l-gsWOKzk"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1" name="Rectangle 90">
            <a:extLst>
              <a:ext uri="{FF2B5EF4-FFF2-40B4-BE49-F238E27FC236}">
                <a16:creationId xmlns:a16="http://schemas.microsoft.com/office/drawing/2014/main" id="{93E7BD87-7559-4634-B874-ECEC7DE9C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E0C950A2-7AD3-4077-9B6C-6EAD983C0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4" y="321732"/>
            <a:ext cx="5146814" cy="61489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324EC3-212F-48BF-B206-A57E3563DCE1}"/>
              </a:ext>
            </a:extLst>
          </p:cNvPr>
          <p:cNvSpPr>
            <a:spLocks noGrp="1"/>
          </p:cNvSpPr>
          <p:nvPr>
            <p:ph type="ctrTitle"/>
          </p:nvPr>
        </p:nvSpPr>
        <p:spPr>
          <a:xfrm>
            <a:off x="775257" y="947988"/>
            <a:ext cx="4208656" cy="3034857"/>
          </a:xfrm>
        </p:spPr>
        <p:txBody>
          <a:bodyPr anchor="b">
            <a:normAutofit/>
          </a:bodyPr>
          <a:lstStyle/>
          <a:p>
            <a:r>
              <a:rPr lang="en-US" sz="4100">
                <a:solidFill>
                  <a:srgbClr val="FFFFFF"/>
                </a:solidFill>
              </a:rPr>
              <a:t>FINE ARTS THEATER PORTFOLIO</a:t>
            </a:r>
            <a:br>
              <a:rPr lang="en-US" sz="4100">
                <a:solidFill>
                  <a:srgbClr val="FFFFFF"/>
                </a:solidFill>
              </a:rPr>
            </a:br>
            <a:r>
              <a:rPr lang="en-US" sz="4100">
                <a:solidFill>
                  <a:srgbClr val="FFFFFF"/>
                </a:solidFill>
              </a:rPr>
              <a:t>CORE SUBJECT: SCIENCE</a:t>
            </a:r>
            <a:br>
              <a:rPr lang="en-US" sz="4100">
                <a:solidFill>
                  <a:srgbClr val="FFFFFF"/>
                </a:solidFill>
              </a:rPr>
            </a:br>
            <a:r>
              <a:rPr lang="en-US" sz="4100">
                <a:solidFill>
                  <a:srgbClr val="FFFFFF"/>
                </a:solidFill>
              </a:rPr>
              <a:t>GRADE: KINDERGARTEN </a:t>
            </a:r>
          </a:p>
        </p:txBody>
      </p:sp>
      <p:sp>
        <p:nvSpPr>
          <p:cNvPr id="3" name="Subtitle 2">
            <a:extLst>
              <a:ext uri="{FF2B5EF4-FFF2-40B4-BE49-F238E27FC236}">
                <a16:creationId xmlns:a16="http://schemas.microsoft.com/office/drawing/2014/main" id="{2251E0BA-FF1C-455D-9AA5-31C41F23FDE6}"/>
              </a:ext>
            </a:extLst>
          </p:cNvPr>
          <p:cNvSpPr>
            <a:spLocks noGrp="1"/>
          </p:cNvSpPr>
          <p:nvPr>
            <p:ph type="subTitle" idx="1"/>
          </p:nvPr>
        </p:nvSpPr>
        <p:spPr>
          <a:xfrm>
            <a:off x="779902" y="4157448"/>
            <a:ext cx="4204012" cy="1467498"/>
          </a:xfrm>
        </p:spPr>
        <p:txBody>
          <a:bodyPr anchor="t">
            <a:normAutofit/>
          </a:bodyPr>
          <a:lstStyle/>
          <a:p>
            <a:pPr algn="r"/>
            <a:r>
              <a:rPr lang="en-US" sz="1600">
                <a:solidFill>
                  <a:srgbClr val="FFFFFF"/>
                </a:solidFill>
              </a:rPr>
              <a:t>CARRIE SALVATORE</a:t>
            </a:r>
          </a:p>
        </p:txBody>
      </p:sp>
      <p:pic>
        <p:nvPicPr>
          <p:cNvPr id="1026" name="Picture 2" descr="Image result for theater clipart">
            <a:extLst>
              <a:ext uri="{FF2B5EF4-FFF2-40B4-BE49-F238E27FC236}">
                <a16:creationId xmlns:a16="http://schemas.microsoft.com/office/drawing/2014/main" id="{F5E9A0DE-C1B8-4754-B40E-4E68EE2A44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857" r="-1" b="3961"/>
          <a:stretch/>
        </p:blipFill>
        <p:spPr bwMode="auto">
          <a:xfrm>
            <a:off x="5626827" y="321732"/>
            <a:ext cx="3798244" cy="36748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plant clipart">
            <a:extLst>
              <a:ext uri="{FF2B5EF4-FFF2-40B4-BE49-F238E27FC236}">
                <a16:creationId xmlns:a16="http://schemas.microsoft.com/office/drawing/2014/main" id="{1FC4CBB3-3CC9-4AD3-B481-C6EF544862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81" r="-1" b="7033"/>
          <a:stretch/>
        </p:blipFill>
        <p:spPr bwMode="auto">
          <a:xfrm>
            <a:off x="9583347" y="321732"/>
            <a:ext cx="2286921" cy="2108201"/>
          </a:xfrm>
          <a:prstGeom prst="rect">
            <a:avLst/>
          </a:prstGeom>
          <a:noFill/>
          <a:extLst>
            <a:ext uri="{909E8E84-426E-40DD-AFC4-6F175D3DCCD1}">
              <a14:hiddenFill xmlns:a14="http://schemas.microsoft.com/office/drawing/2010/main">
                <a:solidFill>
                  <a:srgbClr val="FFFFFF"/>
                </a:solidFill>
              </a14:hiddenFill>
            </a:ext>
          </a:extLst>
        </p:spPr>
      </p:pic>
      <p:cxnSp>
        <p:nvCxnSpPr>
          <p:cNvPr id="95" name="Straight Connector 94">
            <a:extLst>
              <a:ext uri="{FF2B5EF4-FFF2-40B4-BE49-F238E27FC236}">
                <a16:creationId xmlns:a16="http://schemas.microsoft.com/office/drawing/2014/main" id="{A954FD3D-2688-472C-A6C3-77B58350B4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27660" y="4077013"/>
            <a:ext cx="393192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pic>
        <p:nvPicPr>
          <p:cNvPr id="1028" name="Picture 4" descr="Image result for theater clipart">
            <a:extLst>
              <a:ext uri="{FF2B5EF4-FFF2-40B4-BE49-F238E27FC236}">
                <a16:creationId xmlns:a16="http://schemas.microsoft.com/office/drawing/2014/main" id="{5523920C-FAC5-4C85-BEDA-D096C04D1A7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289" r="2" b="13352"/>
          <a:stretch/>
        </p:blipFill>
        <p:spPr bwMode="auto">
          <a:xfrm>
            <a:off x="5626823" y="4157449"/>
            <a:ext cx="3798246" cy="231325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plant life cycle">
            <a:extLst>
              <a:ext uri="{FF2B5EF4-FFF2-40B4-BE49-F238E27FC236}">
                <a16:creationId xmlns:a16="http://schemas.microsoft.com/office/drawing/2014/main" id="{C9ECC088-4646-49B0-BC72-06CB609562C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0759" r="8418" b="-1"/>
          <a:stretch/>
        </p:blipFill>
        <p:spPr bwMode="auto">
          <a:xfrm>
            <a:off x="9583348" y="2590800"/>
            <a:ext cx="2286921" cy="3879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0620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1C25DDB-9EDE-48C2-8959-3950B2CEA2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A36EA7-6441-47F5-BD70-181625BDD0F4}"/>
              </a:ext>
            </a:extLst>
          </p:cNvPr>
          <p:cNvSpPr>
            <a:spLocks noGrp="1"/>
          </p:cNvSpPr>
          <p:nvPr>
            <p:ph type="title"/>
          </p:nvPr>
        </p:nvSpPr>
        <p:spPr>
          <a:xfrm>
            <a:off x="8129872" y="643467"/>
            <a:ext cx="3473009" cy="5571066"/>
          </a:xfrm>
        </p:spPr>
        <p:txBody>
          <a:bodyPr>
            <a:normAutofit/>
          </a:bodyPr>
          <a:lstStyle/>
          <a:p>
            <a:r>
              <a:rPr lang="en-US" dirty="0"/>
              <a:t>SCIENCE TEK</a:t>
            </a:r>
          </a:p>
        </p:txBody>
      </p:sp>
      <p:cxnSp>
        <p:nvCxnSpPr>
          <p:cNvPr id="12" name="Straight Connector 11">
            <a:extLst>
              <a:ext uri="{FF2B5EF4-FFF2-40B4-BE49-F238E27FC236}">
                <a16:creationId xmlns:a16="http://schemas.microsoft.com/office/drawing/2014/main" id="{FC35A031-883E-4ED5-97E9-A19DEBC771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853463" y="2514600"/>
            <a:ext cx="0" cy="1828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9F296D98-38B2-4EEC-A440-BEFE414B4A55}"/>
              </a:ext>
            </a:extLst>
          </p:cNvPr>
          <p:cNvGraphicFramePr>
            <a:graphicFrameLocks noGrp="1"/>
          </p:cNvGraphicFramePr>
          <p:nvPr>
            <p:ph idx="1"/>
            <p:extLst>
              <p:ext uri="{D42A27DB-BD31-4B8C-83A1-F6EECF244321}">
                <p14:modId xmlns:p14="http://schemas.microsoft.com/office/powerpoint/2010/main" val="2643331933"/>
              </p:ext>
            </p:extLst>
          </p:nvPr>
        </p:nvGraphicFramePr>
        <p:xfrm>
          <a:off x="942975" y="933450"/>
          <a:ext cx="6596063" cy="4941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4452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81C25DDB-9EDE-48C2-8959-3950B2CEA2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C78137-E9A4-4A88-8598-A398F036B60E}"/>
              </a:ext>
            </a:extLst>
          </p:cNvPr>
          <p:cNvSpPr>
            <a:spLocks noGrp="1"/>
          </p:cNvSpPr>
          <p:nvPr>
            <p:ph type="title"/>
          </p:nvPr>
        </p:nvSpPr>
        <p:spPr>
          <a:xfrm>
            <a:off x="8129872" y="643467"/>
            <a:ext cx="3473009" cy="5571066"/>
          </a:xfrm>
        </p:spPr>
        <p:txBody>
          <a:bodyPr>
            <a:normAutofit/>
          </a:bodyPr>
          <a:lstStyle/>
          <a:p>
            <a:r>
              <a:rPr lang="en-US"/>
              <a:t>THEATER TEK </a:t>
            </a:r>
            <a:endParaRPr lang="en-US" dirty="0"/>
          </a:p>
        </p:txBody>
      </p:sp>
      <p:cxnSp>
        <p:nvCxnSpPr>
          <p:cNvPr id="12" name="Straight Connector 11">
            <a:extLst>
              <a:ext uri="{FF2B5EF4-FFF2-40B4-BE49-F238E27FC236}">
                <a16:creationId xmlns:a16="http://schemas.microsoft.com/office/drawing/2014/main" id="{FC35A031-883E-4ED5-97E9-A19DEBC771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853463" y="2514600"/>
            <a:ext cx="0" cy="1828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35EA1908-064B-48D9-B6BC-BB9133F0ED42}"/>
              </a:ext>
            </a:extLst>
          </p:cNvPr>
          <p:cNvGraphicFramePr>
            <a:graphicFrameLocks noGrp="1"/>
          </p:cNvGraphicFramePr>
          <p:nvPr>
            <p:ph idx="1"/>
            <p:extLst>
              <p:ext uri="{D42A27DB-BD31-4B8C-83A1-F6EECF244321}">
                <p14:modId xmlns:p14="http://schemas.microsoft.com/office/powerpoint/2010/main" val="1790908420"/>
              </p:ext>
            </p:extLst>
          </p:nvPr>
        </p:nvGraphicFramePr>
        <p:xfrm>
          <a:off x="942975" y="933450"/>
          <a:ext cx="6596063" cy="4941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8542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C0DC61C-E3D9-4019-8508-ED16085F4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blipFill dpi="0" rotWithShape="1">
            <a:blip r:embed="rId2">
              <a:duotone>
                <a:schemeClr val="accent1">
                  <a:shade val="45000"/>
                  <a:satMod val="135000"/>
                </a:schemeClr>
                <a:prstClr val="white"/>
              </a:duotone>
            </a:blip>
            <a:srcRect/>
            <a:tile tx="25400" ty="6350" sx="71000" sy="71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92407DA-3131-450F-AA85-F951EE176A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97D6637F-1EB7-4CD3-B63F-D394D5947E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328BED-E217-4CA2-AE5D-062A6F88E2FA}"/>
              </a:ext>
            </a:extLst>
          </p:cNvPr>
          <p:cNvSpPr>
            <a:spLocks noGrp="1"/>
          </p:cNvSpPr>
          <p:nvPr>
            <p:ph type="title"/>
          </p:nvPr>
        </p:nvSpPr>
        <p:spPr>
          <a:xfrm>
            <a:off x="636805" y="640080"/>
            <a:ext cx="3378099" cy="3034857"/>
          </a:xfrm>
        </p:spPr>
        <p:txBody>
          <a:bodyPr vert="horz" lIns="91440" tIns="45720" rIns="91440" bIns="45720" rtlCol="0" anchor="b">
            <a:normAutofit/>
          </a:bodyPr>
          <a:lstStyle/>
          <a:p>
            <a:pPr algn="r"/>
            <a:r>
              <a:rPr lang="en-US" sz="4400" spc="200"/>
              <a:t>Lesson plan</a:t>
            </a:r>
          </a:p>
        </p:txBody>
      </p:sp>
      <p:cxnSp>
        <p:nvCxnSpPr>
          <p:cNvPr id="18" name="Straight Connector 17">
            <a:extLst>
              <a:ext uri="{FF2B5EF4-FFF2-40B4-BE49-F238E27FC236}">
                <a16:creationId xmlns:a16="http://schemas.microsoft.com/office/drawing/2014/main" id="{FE7D21BE-D5E6-457F-A3AA-633D15D2A4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0698" y="3765314"/>
            <a:ext cx="3200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3">
            <a:extLst>
              <a:ext uri="{FF2B5EF4-FFF2-40B4-BE49-F238E27FC236}">
                <a16:creationId xmlns:a16="http://schemas.microsoft.com/office/drawing/2014/main" id="{DF3FDD0A-AA54-4549-A8D7-2A78C63A952D}"/>
              </a:ext>
            </a:extLst>
          </p:cNvPr>
          <p:cNvGraphicFramePr>
            <a:graphicFrameLocks/>
          </p:cNvGraphicFramePr>
          <p:nvPr>
            <p:extLst>
              <p:ext uri="{D42A27DB-BD31-4B8C-83A1-F6EECF244321}">
                <p14:modId xmlns:p14="http://schemas.microsoft.com/office/powerpoint/2010/main" val="608610505"/>
              </p:ext>
            </p:extLst>
          </p:nvPr>
        </p:nvGraphicFramePr>
        <p:xfrm>
          <a:off x="4594365" y="0"/>
          <a:ext cx="6896937" cy="6526033"/>
        </p:xfrm>
        <a:graphic>
          <a:graphicData uri="http://schemas.openxmlformats.org/drawingml/2006/table">
            <a:tbl>
              <a:tblPr firstRow="1" firstCol="1" bandRow="1">
                <a:tableStyleId>{5C22544A-7EE6-4342-B048-85BDC9FD1C3A}</a:tableStyleId>
              </a:tblPr>
              <a:tblGrid>
                <a:gridCol w="2199227">
                  <a:extLst>
                    <a:ext uri="{9D8B030D-6E8A-4147-A177-3AD203B41FA5}">
                      <a16:colId xmlns:a16="http://schemas.microsoft.com/office/drawing/2014/main" val="3993806355"/>
                    </a:ext>
                  </a:extLst>
                </a:gridCol>
                <a:gridCol w="4697710">
                  <a:extLst>
                    <a:ext uri="{9D8B030D-6E8A-4147-A177-3AD203B41FA5}">
                      <a16:colId xmlns:a16="http://schemas.microsoft.com/office/drawing/2014/main" val="4289598803"/>
                    </a:ext>
                  </a:extLst>
                </a:gridCol>
              </a:tblGrid>
              <a:tr h="367533">
                <a:tc gridSpan="2">
                  <a:txBody>
                    <a:bodyPr/>
                    <a:lstStyle/>
                    <a:p>
                      <a:pPr marL="0" marR="0" algn="ctr">
                        <a:spcBef>
                          <a:spcPts val="0"/>
                        </a:spcBef>
                        <a:spcAft>
                          <a:spcPts val="0"/>
                        </a:spcAft>
                      </a:pPr>
                      <a:r>
                        <a:rPr lang="en-US" sz="1100">
                          <a:effectLst/>
                        </a:rPr>
                        <a:t>3315 Lesson Cycle Template</a:t>
                      </a:r>
                      <a:endParaRPr lang="en-US" sz="1200">
                        <a:effectLst/>
                      </a:endParaRPr>
                    </a:p>
                    <a:p>
                      <a:pPr marL="0" marR="0">
                        <a:spcBef>
                          <a:spcPts val="0"/>
                        </a:spcBef>
                        <a:spcAft>
                          <a:spcPts val="0"/>
                        </a:spcAft>
                      </a:pPr>
                      <a:r>
                        <a:rPr lang="en-US" sz="11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4954" marR="64954" marT="0" marB="0"/>
                </a:tc>
                <a:tc hMerge="1">
                  <a:txBody>
                    <a:bodyPr/>
                    <a:lstStyle/>
                    <a:p>
                      <a:endParaRPr lang="en-US"/>
                    </a:p>
                  </a:txBody>
                  <a:tcPr/>
                </a:tc>
                <a:extLst>
                  <a:ext uri="{0D108BD9-81ED-4DB2-BD59-A6C34878D82A}">
                    <a16:rowId xmlns:a16="http://schemas.microsoft.com/office/drawing/2014/main" val="187232117"/>
                  </a:ext>
                </a:extLst>
              </a:tr>
              <a:tr h="626380">
                <a:tc>
                  <a:txBody>
                    <a:bodyPr/>
                    <a:lstStyle/>
                    <a:p>
                      <a:pPr marL="0" marR="0">
                        <a:spcBef>
                          <a:spcPts val="0"/>
                        </a:spcBef>
                        <a:spcAft>
                          <a:spcPts val="0"/>
                        </a:spcAft>
                      </a:pPr>
                      <a:r>
                        <a:rPr lang="en-US" sz="1100">
                          <a:effectLst/>
                        </a:rPr>
                        <a:t>Engagement/Connecting to Prior Knowledge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4954" marR="64954" marT="0" marB="0"/>
                </a:tc>
                <a:tc>
                  <a:txBody>
                    <a:bodyPr/>
                    <a:lstStyle/>
                    <a:p>
                      <a:pPr marL="0" marR="0">
                        <a:spcBef>
                          <a:spcPts val="0"/>
                        </a:spcBef>
                        <a:spcAft>
                          <a:spcPts val="0"/>
                        </a:spcAft>
                      </a:pPr>
                      <a:r>
                        <a:rPr lang="en-US" sz="1050" dirty="0">
                          <a:effectLst/>
                        </a:rPr>
                        <a:t>Good morning class! Who here has seen a flower or a plant? Can you tell me some examples? (have them list about plants at their home/at school/on a farm etc.)  </a:t>
                      </a:r>
                      <a:r>
                        <a:rPr lang="en-US" sz="1000" dirty="0">
                          <a:effectLst/>
                          <a:latin typeface="Cambria" panose="02040503050406030204" pitchFamily="18" charset="0"/>
                          <a:ea typeface="MS Mincho" panose="02020609040205080304" pitchFamily="49" charset="-128"/>
                          <a:cs typeface="Times New Roman" panose="02020603050405020304" pitchFamily="18" charset="0"/>
                        </a:rPr>
                        <a:t>That’s amazing! You already have seen so many plants!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954" marR="64954" marT="0" marB="0"/>
                </a:tc>
                <a:extLst>
                  <a:ext uri="{0D108BD9-81ED-4DB2-BD59-A6C34878D82A}">
                    <a16:rowId xmlns:a16="http://schemas.microsoft.com/office/drawing/2014/main" val="1798853691"/>
                  </a:ext>
                </a:extLst>
              </a:tr>
              <a:tr h="533224">
                <a:tc>
                  <a:txBody>
                    <a:bodyPr/>
                    <a:lstStyle/>
                    <a:p>
                      <a:pPr marL="0" marR="0">
                        <a:spcBef>
                          <a:spcPts val="0"/>
                        </a:spcBef>
                        <a:spcAft>
                          <a:spcPts val="0"/>
                        </a:spcAft>
                      </a:pPr>
                      <a:r>
                        <a:rPr lang="en-US" sz="1100" dirty="0">
                          <a:effectLst/>
                        </a:rPr>
                        <a:t>Teaching Point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4954" marR="64954" marT="0" marB="0"/>
                </a:tc>
                <a:tc>
                  <a:txBody>
                    <a:bodyPr/>
                    <a:lstStyle/>
                    <a:p>
                      <a:pPr marL="0" marR="0">
                        <a:spcBef>
                          <a:spcPts val="0"/>
                        </a:spcBef>
                        <a:spcAft>
                          <a:spcPts val="0"/>
                        </a:spcAft>
                      </a:pPr>
                      <a:r>
                        <a:rPr lang="en-US" sz="1050" dirty="0">
                          <a:effectLst/>
                        </a:rPr>
                        <a:t>“Today, I want to teach you about the life cycle of a plant and the stages that it must go through to be able to grow.”</a:t>
                      </a:r>
                    </a:p>
                    <a:p>
                      <a:pPr marL="0" marR="0">
                        <a:spcBef>
                          <a:spcPts val="0"/>
                        </a:spcBef>
                        <a:spcAft>
                          <a:spcPts val="0"/>
                        </a:spcAft>
                      </a:pPr>
                      <a:r>
                        <a:rPr lang="en-US" sz="1050" dirty="0">
                          <a:effectLst/>
                        </a:rPr>
                        <a:t>Today we are going to go walk slowly back to the reading corner and go read the book “The Amazing Life cycle of  plants” By Kay Barnham!  *Read Book*</a:t>
                      </a:r>
                      <a:endParaRPr lang="en-US" sz="1200" dirty="0">
                        <a:effectLst/>
                      </a:endParaRPr>
                    </a:p>
                  </a:txBody>
                  <a:tcPr marL="64954" marR="64954" marT="0" marB="0"/>
                </a:tc>
                <a:extLst>
                  <a:ext uri="{0D108BD9-81ED-4DB2-BD59-A6C34878D82A}">
                    <a16:rowId xmlns:a16="http://schemas.microsoft.com/office/drawing/2014/main" val="3308642996"/>
                  </a:ext>
                </a:extLst>
              </a:tr>
              <a:tr h="1858753">
                <a:tc>
                  <a:txBody>
                    <a:bodyPr/>
                    <a:lstStyle/>
                    <a:p>
                      <a:pPr marL="0" marR="0">
                        <a:spcBef>
                          <a:spcPts val="0"/>
                        </a:spcBef>
                        <a:spcAft>
                          <a:spcPts val="0"/>
                        </a:spcAft>
                      </a:pPr>
                      <a:r>
                        <a:rPr lang="en-US" sz="1100" dirty="0">
                          <a:effectLst/>
                        </a:rPr>
                        <a:t>Teach</a:t>
                      </a:r>
                      <a:endParaRPr lang="en-US" sz="1300" dirty="0">
                        <a:effectLst/>
                      </a:endParaRPr>
                    </a:p>
                    <a:p>
                      <a:pPr marL="0" marR="0">
                        <a:spcBef>
                          <a:spcPts val="0"/>
                        </a:spcBef>
                        <a:spcAft>
                          <a:spcPts val="0"/>
                        </a:spcAft>
                      </a:pPr>
                      <a:r>
                        <a:rPr lang="en-US" sz="11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4954" marR="64954" marT="0" marB="0"/>
                </a:tc>
                <a:tc>
                  <a:txBody>
                    <a:bodyPr/>
                    <a:lstStyle/>
                    <a:p>
                      <a:pPr marL="0" marR="0">
                        <a:spcBef>
                          <a:spcPts val="0"/>
                        </a:spcBef>
                        <a:spcAft>
                          <a:spcPts val="0"/>
                        </a:spcAft>
                      </a:pPr>
                      <a:r>
                        <a:rPr lang="en-US" sz="1050" dirty="0">
                          <a:effectLst/>
                        </a:rPr>
                        <a:t>After finishing the book …</a:t>
                      </a:r>
                    </a:p>
                    <a:p>
                      <a:pPr marL="0" marR="0">
                        <a:spcBef>
                          <a:spcPts val="0"/>
                        </a:spcBef>
                        <a:spcAft>
                          <a:spcPts val="0"/>
                        </a:spcAft>
                      </a:pPr>
                      <a:r>
                        <a:rPr lang="en-US" sz="1050" dirty="0">
                          <a:effectLst/>
                        </a:rPr>
                        <a:t>Today we are going to set up and grow our own plants in class today to understand the different stages that the plant will be going through all through the rest of the school year in our magic bean plant corner across from the theater center. </a:t>
                      </a:r>
                    </a:p>
                    <a:p>
                      <a:pPr marL="0" marR="0">
                        <a:spcBef>
                          <a:spcPts val="0"/>
                        </a:spcBef>
                        <a:spcAft>
                          <a:spcPts val="0"/>
                        </a:spcAft>
                      </a:pPr>
                      <a:r>
                        <a:rPr lang="en-US" sz="1200" dirty="0">
                          <a:effectLst/>
                        </a:rPr>
                        <a:t>I will demonstrate the steps to set up your plant cup repeat what I do in the same order and follow along. </a:t>
                      </a:r>
                    </a:p>
                    <a:p>
                      <a:pPr marL="0" marR="0">
                        <a:spcBef>
                          <a:spcPts val="0"/>
                        </a:spcBef>
                        <a:spcAft>
                          <a:spcPts val="0"/>
                        </a:spcAft>
                      </a:pPr>
                      <a:r>
                        <a:rPr lang="en-US" sz="1050" dirty="0">
                          <a:effectLst/>
                        </a:rPr>
                        <a:t>First, grab a cup and scoop in some soil </a:t>
                      </a:r>
                      <a:endParaRPr lang="en-US" sz="1200" dirty="0">
                        <a:effectLst/>
                      </a:endParaRPr>
                    </a:p>
                    <a:p>
                      <a:pPr marL="0" marR="0">
                        <a:spcBef>
                          <a:spcPts val="0"/>
                        </a:spcBef>
                        <a:spcAft>
                          <a:spcPts val="0"/>
                        </a:spcAft>
                      </a:pPr>
                      <a:r>
                        <a:rPr lang="en-US" sz="1050" dirty="0">
                          <a:effectLst/>
                        </a:rPr>
                        <a:t>Then, take your index finger and push a hole done into the soil but not all the way to the bottom of the soil and cup</a:t>
                      </a:r>
                      <a:endParaRPr lang="en-US" sz="1200" dirty="0">
                        <a:effectLst/>
                      </a:endParaRPr>
                    </a:p>
                    <a:p>
                      <a:pPr marL="0" marR="0">
                        <a:spcBef>
                          <a:spcPts val="0"/>
                        </a:spcBef>
                        <a:spcAft>
                          <a:spcPts val="0"/>
                        </a:spcAft>
                      </a:pPr>
                      <a:r>
                        <a:rPr lang="en-US" sz="1050" dirty="0">
                          <a:effectLst/>
                        </a:rPr>
                        <a:t>Then, place the bean seed into the hold and cover with the soil surrounding it. </a:t>
                      </a:r>
                    </a:p>
                    <a:p>
                      <a:pPr marL="0" marR="0">
                        <a:spcBef>
                          <a:spcPts val="0"/>
                        </a:spcBef>
                        <a:spcAft>
                          <a:spcPts val="0"/>
                        </a:spcAft>
                      </a:pPr>
                      <a:r>
                        <a:rPr lang="en-US" sz="1050" dirty="0">
                          <a:effectLst/>
                        </a:rPr>
                        <a:t>Then, grab the watering can and water your cup till a little water comes out the tiny holes on the bottom. </a:t>
                      </a:r>
                    </a:p>
                    <a:p>
                      <a:pPr marL="0" marR="0">
                        <a:spcBef>
                          <a:spcPts val="0"/>
                        </a:spcBef>
                        <a:spcAft>
                          <a:spcPts val="0"/>
                        </a:spcAft>
                      </a:pPr>
                      <a:r>
                        <a:rPr lang="en-US" sz="1050" dirty="0">
                          <a:effectLst/>
                        </a:rPr>
                        <a:t>Then, go place on the shelves in the magic bean plant corner to allow for the plants to get healthy sunlight which they need to grow healthy and strong. </a:t>
                      </a:r>
                      <a:endParaRPr lang="en-US" sz="1200" dirty="0">
                        <a:effectLst/>
                      </a:endParaRPr>
                    </a:p>
                    <a:p>
                      <a:pPr marL="0" marR="0">
                        <a:spcBef>
                          <a:spcPts val="0"/>
                        </a:spcBef>
                        <a:spcAft>
                          <a:spcPts val="0"/>
                        </a:spcAft>
                      </a:pPr>
                      <a:r>
                        <a:rPr lang="en-US" sz="1050" dirty="0">
                          <a:effectLst/>
                        </a:rPr>
                        <a:t>Finally, continue to water the plant on its own watering schedule and keep up with the growth habits.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4954" marR="64954" marT="0" marB="0"/>
                </a:tc>
                <a:extLst>
                  <a:ext uri="{0D108BD9-81ED-4DB2-BD59-A6C34878D82A}">
                    <a16:rowId xmlns:a16="http://schemas.microsoft.com/office/drawing/2014/main" val="3665711388"/>
                  </a:ext>
                </a:extLst>
              </a:tr>
              <a:tr h="1030298">
                <a:tc>
                  <a:txBody>
                    <a:bodyPr/>
                    <a:lstStyle/>
                    <a:p>
                      <a:pPr marL="0" marR="0">
                        <a:spcBef>
                          <a:spcPts val="0"/>
                        </a:spcBef>
                        <a:spcAft>
                          <a:spcPts val="0"/>
                        </a:spcAft>
                      </a:pPr>
                      <a:r>
                        <a:rPr lang="en-US" sz="1100" dirty="0">
                          <a:effectLst/>
                        </a:rPr>
                        <a:t>Active Engagement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4954" marR="64954" marT="0" marB="0"/>
                </a:tc>
                <a:tc>
                  <a:txBody>
                    <a:bodyPr/>
                    <a:lstStyle/>
                    <a:p>
                      <a:pPr marL="0" marR="0">
                        <a:spcBef>
                          <a:spcPts val="0"/>
                        </a:spcBef>
                        <a:spcAft>
                          <a:spcPts val="0"/>
                        </a:spcAft>
                      </a:pPr>
                      <a:r>
                        <a:rPr lang="en-US" sz="900" dirty="0">
                          <a:effectLst/>
                        </a:rPr>
                        <a:t>Now it’s your turn to try it out and demonstrate your understanding of the life cycles of a plant. </a:t>
                      </a:r>
                      <a:endParaRPr lang="en-US" sz="1000" dirty="0">
                        <a:effectLst/>
                      </a:endParaRPr>
                    </a:p>
                    <a:p>
                      <a:pPr marL="0" marR="0">
                        <a:spcBef>
                          <a:spcPts val="0"/>
                        </a:spcBef>
                        <a:spcAft>
                          <a:spcPts val="0"/>
                        </a:spcAft>
                      </a:pPr>
                      <a:r>
                        <a:rPr lang="en-US" sz="900" dirty="0">
                          <a:effectLst/>
                        </a:rPr>
                        <a:t> First we will have a live dance performer come in and show you a dance with music to the life cycle of a plant and then she will teach you a small part of it to give you ideas for what you want to do for your part of the assignment. </a:t>
                      </a:r>
                    </a:p>
                    <a:p>
                      <a:pPr marL="0" marR="0">
                        <a:spcBef>
                          <a:spcPts val="0"/>
                        </a:spcBef>
                        <a:spcAft>
                          <a:spcPts val="0"/>
                        </a:spcAft>
                      </a:pPr>
                      <a:r>
                        <a:rPr lang="en-US" sz="900" dirty="0">
                          <a:effectLst/>
                        </a:rPr>
                        <a:t>*Performer Artist comes and performs*</a:t>
                      </a:r>
                      <a:endParaRPr lang="en-US" sz="1000" dirty="0">
                        <a:effectLst/>
                      </a:endParaRPr>
                    </a:p>
                    <a:p>
                      <a:pPr marL="0" marR="0">
                        <a:spcBef>
                          <a:spcPts val="0"/>
                        </a:spcBef>
                        <a:spcAft>
                          <a:spcPts val="0"/>
                        </a:spcAft>
                      </a:pPr>
                      <a:r>
                        <a:rPr lang="en-US" sz="900" dirty="0">
                          <a:effectLst/>
                        </a:rPr>
                        <a:t>Now </a:t>
                      </a:r>
                      <a:r>
                        <a:rPr lang="en-US" sz="1050" dirty="0"/>
                        <a:t>you will form groups of no more than 4 or 5 to act out all the various stages of a plants life cycle from start to finish and explain the theater drama production as they act it out. Then when you are finished, you and your group will reflect on your performance and self reflect on your demonstration and whether you felt like your demonstration matched your understanding of the topic.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954" marR="64954" marT="0" marB="0"/>
                </a:tc>
                <a:extLst>
                  <a:ext uri="{0D108BD9-81ED-4DB2-BD59-A6C34878D82A}">
                    <a16:rowId xmlns:a16="http://schemas.microsoft.com/office/drawing/2014/main" val="3084144824"/>
                  </a:ext>
                </a:extLst>
              </a:tr>
              <a:tr h="698916">
                <a:tc>
                  <a:txBody>
                    <a:bodyPr/>
                    <a:lstStyle/>
                    <a:p>
                      <a:pPr marL="0" marR="0">
                        <a:spcBef>
                          <a:spcPts val="0"/>
                        </a:spcBef>
                        <a:spcAft>
                          <a:spcPts val="0"/>
                        </a:spcAft>
                      </a:pPr>
                      <a:r>
                        <a:rPr lang="en-US" sz="1100">
                          <a:effectLst/>
                        </a:rPr>
                        <a:t>Link/Check for understanding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4954" marR="64954" marT="0" marB="0"/>
                </a:tc>
                <a:tc>
                  <a:txBody>
                    <a:bodyPr/>
                    <a:lstStyle/>
                    <a:p>
                      <a:pPr marL="0" marR="0">
                        <a:spcBef>
                          <a:spcPts val="0"/>
                        </a:spcBef>
                        <a:spcAft>
                          <a:spcPts val="0"/>
                        </a:spcAft>
                      </a:pPr>
                      <a:r>
                        <a:rPr lang="en-US" sz="1050" dirty="0">
                          <a:effectLst/>
                        </a:rPr>
                        <a:t>“Today we learned that plants go through various and certain life cycle changes and stages to become a full adult plant and then repeat the stages in their lifetime.”</a:t>
                      </a:r>
                    </a:p>
                    <a:p>
                      <a:pPr marL="0" marR="0">
                        <a:spcBef>
                          <a:spcPts val="0"/>
                        </a:spcBef>
                        <a:spcAft>
                          <a:spcPts val="0"/>
                        </a:spcAft>
                      </a:pPr>
                      <a:r>
                        <a:rPr lang="en-US" sz="1050" dirty="0">
                          <a:effectLst/>
                        </a:rPr>
                        <a:t>Tell me something you learned throughout the lesson or active performances we put on in class. … * Amazing you sound very comfortable with the life cycle of a plant now! Look around your environment now and tell me something the next school day!</a:t>
                      </a:r>
                      <a:endParaRPr lang="en-US" sz="1200" dirty="0">
                        <a:effectLst/>
                      </a:endParaRPr>
                    </a:p>
                  </a:txBody>
                  <a:tcPr marL="64954" marR="64954" marT="0" marB="0"/>
                </a:tc>
                <a:extLst>
                  <a:ext uri="{0D108BD9-81ED-4DB2-BD59-A6C34878D82A}">
                    <a16:rowId xmlns:a16="http://schemas.microsoft.com/office/drawing/2014/main" val="1719615821"/>
                  </a:ext>
                </a:extLst>
              </a:tr>
            </a:tbl>
          </a:graphicData>
        </a:graphic>
      </p:graphicFrame>
    </p:spTree>
    <p:extLst>
      <p:ext uri="{BB962C8B-B14F-4D97-AF65-F5344CB8AC3E}">
        <p14:creationId xmlns:p14="http://schemas.microsoft.com/office/powerpoint/2010/main" val="1420387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 name="Rectangle 10">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12">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E23661-E96D-4360-97B1-4295A356BCFD}"/>
              </a:ext>
            </a:extLst>
          </p:cNvPr>
          <p:cNvSpPr>
            <a:spLocks noGrp="1"/>
          </p:cNvSpPr>
          <p:nvPr>
            <p:ph type="title"/>
          </p:nvPr>
        </p:nvSpPr>
        <p:spPr>
          <a:xfrm>
            <a:off x="964788" y="804333"/>
            <a:ext cx="3391900" cy="5249334"/>
          </a:xfrm>
        </p:spPr>
        <p:txBody>
          <a:bodyPr>
            <a:normAutofit/>
          </a:bodyPr>
          <a:lstStyle/>
          <a:p>
            <a:pPr algn="r"/>
            <a:r>
              <a:rPr lang="en-US" sz="3500" dirty="0">
                <a:solidFill>
                  <a:srgbClr val="FFFFFF"/>
                </a:solidFill>
              </a:rPr>
              <a:t>FORM OF drama/music/DANCE</a:t>
            </a:r>
          </a:p>
        </p:txBody>
      </p:sp>
      <p:sp>
        <p:nvSpPr>
          <p:cNvPr id="6" name="Content Placeholder 5">
            <a:extLst>
              <a:ext uri="{FF2B5EF4-FFF2-40B4-BE49-F238E27FC236}">
                <a16:creationId xmlns:a16="http://schemas.microsoft.com/office/drawing/2014/main" id="{C7015A14-70DA-482B-BC15-A3D63DF84789}"/>
              </a:ext>
            </a:extLst>
          </p:cNvPr>
          <p:cNvSpPr>
            <a:spLocks noGrp="1"/>
          </p:cNvSpPr>
          <p:nvPr>
            <p:ph idx="1"/>
          </p:nvPr>
        </p:nvSpPr>
        <p:spPr>
          <a:xfrm>
            <a:off x="4951048" y="804333"/>
            <a:ext cx="6306003" cy="5249334"/>
          </a:xfrm>
        </p:spPr>
        <p:txBody>
          <a:bodyPr anchor="ctr">
            <a:normAutofit/>
          </a:bodyPr>
          <a:lstStyle/>
          <a:p>
            <a:r>
              <a:rPr lang="en-US" dirty="0"/>
              <a:t>The students will learn about the life cycle of a plant and all the different stages it must go through to grow and become a healthy plant. Once the teaching is done, the students will be asked to demonstrate and perform their understanding and comprehension of the lesson through forming performance groups to act out the life cycle of a plant and show all stages the plant must go through to grow. Students will form groups of no more than 4 or 5 to act out all the various stages of a plants life cycle from start to finish and explain the theater drama production as they act it out. Then when they are finished, they will reflect on their performance and self reflect on their demonstration and whether they felt like their demonstration matched their understanding of the topic. </a:t>
            </a:r>
          </a:p>
        </p:txBody>
      </p:sp>
    </p:spTree>
    <p:extLst>
      <p:ext uri="{BB962C8B-B14F-4D97-AF65-F5344CB8AC3E}">
        <p14:creationId xmlns:p14="http://schemas.microsoft.com/office/powerpoint/2010/main" val="2364303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84ED88-3399-467F-BACB-0CC595C165B2}"/>
              </a:ext>
            </a:extLst>
          </p:cNvPr>
          <p:cNvSpPr>
            <a:spLocks noGrp="1"/>
          </p:cNvSpPr>
          <p:nvPr>
            <p:ph type="title"/>
          </p:nvPr>
        </p:nvSpPr>
        <p:spPr>
          <a:xfrm>
            <a:off x="964788" y="804333"/>
            <a:ext cx="3391900" cy="5249334"/>
          </a:xfrm>
        </p:spPr>
        <p:txBody>
          <a:bodyPr>
            <a:normAutofit/>
          </a:bodyPr>
          <a:lstStyle/>
          <a:p>
            <a:pPr algn="r"/>
            <a:r>
              <a:rPr lang="en-US"/>
              <a:t>THE PLANT SONG</a:t>
            </a:r>
          </a:p>
        </p:txBody>
      </p:sp>
      <p:cxnSp>
        <p:nvCxnSpPr>
          <p:cNvPr id="19" name="Straight Connector 9">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FE6BDD9-4C8F-47B9-B254-DE1747675BF9}"/>
              </a:ext>
            </a:extLst>
          </p:cNvPr>
          <p:cNvSpPr>
            <a:spLocks noGrp="1"/>
          </p:cNvSpPr>
          <p:nvPr>
            <p:ph idx="1"/>
          </p:nvPr>
        </p:nvSpPr>
        <p:spPr>
          <a:xfrm>
            <a:off x="4999330" y="804333"/>
            <a:ext cx="6257721" cy="5249334"/>
          </a:xfrm>
        </p:spPr>
        <p:txBody>
          <a:bodyPr anchor="ctr">
            <a:normAutofit/>
          </a:bodyPr>
          <a:lstStyle/>
          <a:p>
            <a:pPr marL="0" indent="0">
              <a:buNone/>
            </a:pPr>
            <a:r>
              <a:rPr lang="en-US">
                <a:hlinkClick r:id="rId2"/>
              </a:rPr>
              <a:t>https://youtu.be/N-l-gsWOKzk</a:t>
            </a:r>
            <a:r>
              <a:rPr lang="en-US"/>
              <a:t> </a:t>
            </a:r>
          </a:p>
          <a:p>
            <a:endParaRPr lang="en-US" dirty="0"/>
          </a:p>
        </p:txBody>
      </p:sp>
    </p:spTree>
    <p:extLst>
      <p:ext uri="{BB962C8B-B14F-4D97-AF65-F5344CB8AC3E}">
        <p14:creationId xmlns:p14="http://schemas.microsoft.com/office/powerpoint/2010/main" val="806486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useBgFill="1">
        <p:nvSpPr>
          <p:cNvPr id="41" name="Rectangle 25">
            <a:extLst>
              <a:ext uri="{FF2B5EF4-FFF2-40B4-BE49-F238E27FC236}">
                <a16:creationId xmlns:a16="http://schemas.microsoft.com/office/drawing/2014/main" id="{F9B8E572-2CE6-4185-BC38-989024BC01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8472D6-DFAF-46E0-B50C-3B46B3302D00}"/>
              </a:ext>
            </a:extLst>
          </p:cNvPr>
          <p:cNvSpPr>
            <a:spLocks noGrp="1"/>
          </p:cNvSpPr>
          <p:nvPr>
            <p:ph type="title"/>
          </p:nvPr>
        </p:nvSpPr>
        <p:spPr>
          <a:xfrm>
            <a:off x="1024128" y="585216"/>
            <a:ext cx="9720072" cy="1499616"/>
          </a:xfrm>
        </p:spPr>
        <p:txBody>
          <a:bodyPr>
            <a:normAutofit/>
          </a:bodyPr>
          <a:lstStyle/>
          <a:p>
            <a:r>
              <a:rPr lang="en-US"/>
              <a:t>Local visiting dancer/performer</a:t>
            </a:r>
          </a:p>
        </p:txBody>
      </p:sp>
      <p:cxnSp>
        <p:nvCxnSpPr>
          <p:cNvPr id="42" name="Straight Connector 27">
            <a:extLst>
              <a:ext uri="{FF2B5EF4-FFF2-40B4-BE49-F238E27FC236}">
                <a16:creationId xmlns:a16="http://schemas.microsoft.com/office/drawing/2014/main" id="{75415567-45D9-4FB5-B020-6FAD778894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369E5F8-3A53-402C-893B-9EB58E453698}"/>
              </a:ext>
            </a:extLst>
          </p:cNvPr>
          <p:cNvSpPr>
            <a:spLocks noGrp="1"/>
          </p:cNvSpPr>
          <p:nvPr>
            <p:ph idx="1"/>
          </p:nvPr>
        </p:nvSpPr>
        <p:spPr>
          <a:xfrm>
            <a:off x="1024128" y="2286000"/>
            <a:ext cx="9720073" cy="4023360"/>
          </a:xfrm>
        </p:spPr>
        <p:txBody>
          <a:bodyPr>
            <a:normAutofit/>
          </a:bodyPr>
          <a:lstStyle/>
          <a:p>
            <a:pPr marL="310896" lvl="2" indent="0">
              <a:buNone/>
            </a:pPr>
            <a:r>
              <a:rPr lang="en-US"/>
              <a:t>Katie Salvatore</a:t>
            </a:r>
          </a:p>
          <a:p>
            <a:pPr marL="310896" lvl="2" indent="0">
              <a:buNone/>
            </a:pPr>
            <a:r>
              <a:rPr lang="en-US"/>
              <a:t>Graduated Baylor University</a:t>
            </a:r>
          </a:p>
          <a:p>
            <a:pPr marL="310896" lvl="2" indent="0">
              <a:buNone/>
            </a:pPr>
            <a:r>
              <a:rPr lang="en-US"/>
              <a:t>Northwestern University for Graduate School</a:t>
            </a:r>
          </a:p>
          <a:p>
            <a:pPr marL="310896" lvl="2" indent="0">
              <a:buNone/>
            </a:pPr>
            <a:r>
              <a:rPr lang="en-US"/>
              <a:t>Focus in Dance/Music</a:t>
            </a:r>
          </a:p>
          <a:p>
            <a:pPr marL="310896" lvl="2" indent="0">
              <a:buNone/>
            </a:pPr>
            <a:r>
              <a:rPr lang="en-US"/>
              <a:t>Current Residence Spring, TX</a:t>
            </a:r>
          </a:p>
          <a:p>
            <a:pPr lvl="2"/>
            <a:endParaRPr lang="en-US"/>
          </a:p>
          <a:p>
            <a:pPr marL="310896" lvl="2" indent="0">
              <a:buNone/>
            </a:pPr>
            <a:r>
              <a:rPr lang="en-US"/>
              <a:t>I chose this visiting artist because they are local, and they have a good background for both dance and music being in their degree certification. I would give them a brief overview of the Science lesson of the life cycle of plants that they are learning in class to Ms. Salvatore and then ask her to show the class a dance to the life cycle of a plant and then have her teach the students part of it to them alongside music. I will make sure she addresses all the important milestones a plant goes through when growing into an adult plant from a seedling. Ms. Salvatore’s visit will extend and support my teaching in the classroom by reiterating the different stages a plant goes through in easier to follow along dance moves and steps to the music so the children can make more meaningful connections to the performance. This relates to the kindergarten grade level and objectives for both Theater and Science due to the performer being a dancer and presenting the movements alongside music for a full movement production and performance while teaching and re instilling the lesson on the life cycle of a plant to meet the science objective for the students.  The performer is easily locatable, and I have easy access to invite them to my classroom. The performer meets the criteria and standards for being able to visit the classroom through their educational background and dance background. </a:t>
            </a:r>
          </a:p>
          <a:p>
            <a:endParaRPr lang="en-US"/>
          </a:p>
        </p:txBody>
      </p:sp>
    </p:spTree>
    <p:extLst>
      <p:ext uri="{BB962C8B-B14F-4D97-AF65-F5344CB8AC3E}">
        <p14:creationId xmlns:p14="http://schemas.microsoft.com/office/powerpoint/2010/main" val="2247042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C0DC61C-E3D9-4019-8508-ED16085F4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1"/>
          </a:xfrm>
          <a:prstGeom prst="rect">
            <a:avLst/>
          </a:prstGeom>
          <a:blipFill dpi="0" rotWithShape="1">
            <a:blip r:embed="rId2">
              <a:duotone>
                <a:schemeClr val="accent1">
                  <a:shade val="45000"/>
                  <a:satMod val="135000"/>
                </a:schemeClr>
                <a:prstClr val="white"/>
              </a:duotone>
            </a:blip>
            <a:srcRect/>
            <a:tile tx="25400" ty="6350" sx="71000" sy="71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4" name="Straight Connector 23">
            <a:extLst>
              <a:ext uri="{FF2B5EF4-FFF2-40B4-BE49-F238E27FC236}">
                <a16:creationId xmlns:a16="http://schemas.microsoft.com/office/drawing/2014/main" id="{E92407DA-3131-450F-AA85-F951EE176A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26" name="Rectangle 25">
            <a:extLst>
              <a:ext uri="{FF2B5EF4-FFF2-40B4-BE49-F238E27FC236}">
                <a16:creationId xmlns:a16="http://schemas.microsoft.com/office/drawing/2014/main" id="{46DE09C5-4D9D-4D98-A806-89CA70B60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F9C13E8-B993-48C0-B8CB-B0D34DDD2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649B44-B893-4408-8A6A-1EA13CDBF797}"/>
              </a:ext>
            </a:extLst>
          </p:cNvPr>
          <p:cNvSpPr>
            <a:spLocks noGrp="1"/>
          </p:cNvSpPr>
          <p:nvPr>
            <p:ph type="title"/>
          </p:nvPr>
        </p:nvSpPr>
        <p:spPr>
          <a:xfrm>
            <a:off x="634276" y="640080"/>
            <a:ext cx="4208656" cy="3034857"/>
          </a:xfrm>
        </p:spPr>
        <p:txBody>
          <a:bodyPr vert="horz" lIns="91440" tIns="45720" rIns="91440" bIns="45720" rtlCol="0" anchor="b">
            <a:normAutofit/>
          </a:bodyPr>
          <a:lstStyle/>
          <a:p>
            <a:pPr algn="r"/>
            <a:r>
              <a:rPr lang="en-US" sz="4400" spc="200">
                <a:solidFill>
                  <a:srgbClr val="FFFFFF"/>
                </a:solidFill>
              </a:rPr>
              <a:t>Theater floor plan </a:t>
            </a:r>
          </a:p>
        </p:txBody>
      </p:sp>
      <p:cxnSp>
        <p:nvCxnSpPr>
          <p:cNvPr id="30" name="Straight Connector 29">
            <a:extLst>
              <a:ext uri="{FF2B5EF4-FFF2-40B4-BE49-F238E27FC236}">
                <a16:creationId xmlns:a16="http://schemas.microsoft.com/office/drawing/2014/main" id="{6077790F-2159-4667-B75C-7C2F392028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3931920" cy="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5" name="Content Placeholder 4" descr="A picture containing food&#10;&#10;Description automatically generated">
            <a:extLst>
              <a:ext uri="{FF2B5EF4-FFF2-40B4-BE49-F238E27FC236}">
                <a16:creationId xmlns:a16="http://schemas.microsoft.com/office/drawing/2014/main" id="{20D61CF4-3B35-4C30-9496-A06A863D91CC}"/>
              </a:ext>
            </a:extLst>
          </p:cNvPr>
          <p:cNvPicPr>
            <a:picLocks noChangeAspect="1"/>
          </p:cNvPicPr>
          <p:nvPr/>
        </p:nvPicPr>
        <p:blipFill>
          <a:blip r:embed="rId3"/>
          <a:stretch>
            <a:fillRect/>
          </a:stretch>
        </p:blipFill>
        <p:spPr>
          <a:xfrm>
            <a:off x="7255193" y="640080"/>
            <a:ext cx="3137535" cy="5577840"/>
          </a:xfrm>
          <a:prstGeom prst="rect">
            <a:avLst/>
          </a:prstGeom>
        </p:spPr>
      </p:pic>
    </p:spTree>
    <p:extLst>
      <p:ext uri="{BB962C8B-B14F-4D97-AF65-F5344CB8AC3E}">
        <p14:creationId xmlns:p14="http://schemas.microsoft.com/office/powerpoint/2010/main" val="3493271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CBB70-4059-4D12-8AA4-0D22D7C213D4}"/>
              </a:ext>
            </a:extLst>
          </p:cNvPr>
          <p:cNvSpPr>
            <a:spLocks noGrp="1"/>
          </p:cNvSpPr>
          <p:nvPr>
            <p:ph type="title"/>
          </p:nvPr>
        </p:nvSpPr>
        <p:spPr>
          <a:xfrm>
            <a:off x="1024128" y="585216"/>
            <a:ext cx="9720072" cy="1499616"/>
          </a:xfrm>
        </p:spPr>
        <p:txBody>
          <a:bodyPr>
            <a:normAutofit/>
          </a:bodyPr>
          <a:lstStyle/>
          <a:p>
            <a:r>
              <a:rPr lang="en-US" dirty="0"/>
              <a:t>Center information</a:t>
            </a:r>
          </a:p>
        </p:txBody>
      </p:sp>
      <p:graphicFrame>
        <p:nvGraphicFramePr>
          <p:cNvPr id="5" name="Content Placeholder 2">
            <a:extLst>
              <a:ext uri="{FF2B5EF4-FFF2-40B4-BE49-F238E27FC236}">
                <a16:creationId xmlns:a16="http://schemas.microsoft.com/office/drawing/2014/main" id="{2A4EAC92-CB98-4340-B127-1CE24B00B3DA}"/>
              </a:ext>
            </a:extLst>
          </p:cNvPr>
          <p:cNvGraphicFramePr>
            <a:graphicFrameLocks noGrp="1"/>
          </p:cNvGraphicFramePr>
          <p:nvPr>
            <p:ph idx="1"/>
            <p:extLst>
              <p:ext uri="{D42A27DB-BD31-4B8C-83A1-F6EECF244321}">
                <p14:modId xmlns:p14="http://schemas.microsoft.com/office/powerpoint/2010/main" val="264311756"/>
              </p:ext>
            </p:extLst>
          </p:nvPr>
        </p:nvGraphicFramePr>
        <p:xfrm>
          <a:off x="1023938" y="1772530"/>
          <a:ext cx="9720262" cy="4881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5951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F08F1-77B0-4CE6-87E9-9A22244EEFC5}"/>
              </a:ext>
            </a:extLst>
          </p:cNvPr>
          <p:cNvSpPr>
            <a:spLocks noGrp="1"/>
          </p:cNvSpPr>
          <p:nvPr>
            <p:ph type="title"/>
          </p:nvPr>
        </p:nvSpPr>
        <p:spPr>
          <a:xfrm>
            <a:off x="1024128" y="585216"/>
            <a:ext cx="4732244" cy="1499616"/>
          </a:xfrm>
        </p:spPr>
        <p:txBody>
          <a:bodyPr>
            <a:normAutofit/>
          </a:bodyPr>
          <a:lstStyle/>
          <a:p>
            <a:r>
              <a:rPr lang="en-US" dirty="0"/>
              <a:t>Assessment instruments</a:t>
            </a:r>
          </a:p>
        </p:txBody>
      </p:sp>
      <p:sp>
        <p:nvSpPr>
          <p:cNvPr id="3" name="Content Placeholder 2">
            <a:extLst>
              <a:ext uri="{FF2B5EF4-FFF2-40B4-BE49-F238E27FC236}">
                <a16:creationId xmlns:a16="http://schemas.microsoft.com/office/drawing/2014/main" id="{F4A9BA5B-810D-48A0-9B5A-337B22B3AF5A}"/>
              </a:ext>
            </a:extLst>
          </p:cNvPr>
          <p:cNvSpPr>
            <a:spLocks noGrp="1"/>
          </p:cNvSpPr>
          <p:nvPr>
            <p:ph idx="1"/>
          </p:nvPr>
        </p:nvSpPr>
        <p:spPr>
          <a:xfrm>
            <a:off x="1024129" y="2286000"/>
            <a:ext cx="4656236" cy="4023360"/>
          </a:xfrm>
        </p:spPr>
        <p:txBody>
          <a:bodyPr>
            <a:normAutofit lnSpcReduction="10000"/>
          </a:bodyPr>
          <a:lstStyle/>
          <a:p>
            <a:pPr marL="0" indent="0">
              <a:buNone/>
            </a:pPr>
            <a:r>
              <a:rPr lang="en-US" sz="1600" dirty="0"/>
              <a:t>The overall purpose of these two assessments will be to assess the overall understanding and comprehension of each student over the life cycle of a plant. These will allow to see if the child understands the various stages the plant must undergo in its life span to grow healthy and continue to repeat this cycle over and over. I will use these two assessments at the end of the life cycle of a plant lesson to conclude on the idea that plants undergo various stages and changes throughout their plant life.</a:t>
            </a:r>
          </a:p>
          <a:p>
            <a:pPr marL="0" indent="0">
              <a:buNone/>
            </a:pPr>
            <a:r>
              <a:rPr lang="en-US" sz="1600" dirty="0"/>
              <a:t> I will initiate these assessments to allow for the children to be hands on with cutting or labeling and coloring which will allow for them to make personal decisions and connect back to any meaningful connections they made through the life cycle of a plant lesson either in class through the acting drama presentations or through the visiting artist that performed for the whole class and got everyone extremely excited for science and plants. </a:t>
            </a:r>
          </a:p>
          <a:p>
            <a:endParaRPr lang="en-US" sz="1400" dirty="0"/>
          </a:p>
        </p:txBody>
      </p:sp>
      <p:sp>
        <p:nvSpPr>
          <p:cNvPr id="137" name="Rectangle 136">
            <a:extLst>
              <a:ext uri="{FF2B5EF4-FFF2-40B4-BE49-F238E27FC236}">
                <a16:creationId xmlns:a16="http://schemas.microsoft.com/office/drawing/2014/main" id="{4DE026C2-F074-4280-8510-A7F3619AA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3275" y="0"/>
            <a:ext cx="610545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E5691DFB-1B8D-456F-AFCB-4C60A8530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5009" y="321731"/>
            <a:ext cx="3932506" cy="366223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0" name="Picture 4" descr="Image result for kindergarten lifecycle of a plant assessment">
            <a:extLst>
              <a:ext uri="{FF2B5EF4-FFF2-40B4-BE49-F238E27FC236}">
                <a16:creationId xmlns:a16="http://schemas.microsoft.com/office/drawing/2014/main" id="{CAB194F6-1235-464A-AC58-62D51370077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98221" y="484068"/>
            <a:ext cx="2546081" cy="3337560"/>
          </a:xfrm>
          <a:prstGeom prst="rect">
            <a:avLst/>
          </a:prstGeom>
          <a:noFill/>
          <a:extLst>
            <a:ext uri="{909E8E84-426E-40DD-AFC4-6F175D3DCCD1}">
              <a14:hiddenFill xmlns:a14="http://schemas.microsoft.com/office/drawing/2010/main">
                <a:solidFill>
                  <a:srgbClr val="FFFFFF"/>
                </a:solidFill>
              </a14:hiddenFill>
            </a:ext>
          </a:extLst>
        </p:spPr>
      </p:pic>
      <p:sp>
        <p:nvSpPr>
          <p:cNvPr id="141" name="Rectangle 140">
            <a:extLst>
              <a:ext uri="{FF2B5EF4-FFF2-40B4-BE49-F238E27FC236}">
                <a16:creationId xmlns:a16="http://schemas.microsoft.com/office/drawing/2014/main" id="{DB607CD3-5B23-4648-A67B-67DAA9A5D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09128" y="321732"/>
            <a:ext cx="1352695" cy="3668542"/>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1D1D9B13-D0A5-479D-A1FB-0863744172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5008" y="4157447"/>
            <a:ext cx="2104750" cy="2312282"/>
          </a:xfrm>
          <a:prstGeom prst="rect">
            <a:avLst/>
          </a:prstGeom>
          <a:solidFill>
            <a:schemeClr val="accent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1928FFD0-5307-4077-8385-E86307F86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0625" y="4157447"/>
            <a:ext cx="3206709" cy="231228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Image result for kindergarten lifecycle of a plant assessment">
            <a:extLst>
              <a:ext uri="{FF2B5EF4-FFF2-40B4-BE49-F238E27FC236}">
                <a16:creationId xmlns:a16="http://schemas.microsoft.com/office/drawing/2014/main" id="{A24F786E-AC0C-4335-9097-8CFCB28CCD6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951147" y="4321464"/>
            <a:ext cx="2645664" cy="1984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3590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A41AC481-B287-49C8-90EF-C669597D2D0A}"/>
    </a:ext>
  </a:extLst>
</a:theme>
</file>

<file path=docProps/app.xml><?xml version="1.0" encoding="utf-8"?>
<Properties xmlns="http://schemas.openxmlformats.org/officeDocument/2006/extended-properties" xmlns:vt="http://schemas.openxmlformats.org/officeDocument/2006/docPropsVTypes">
  <TotalTime>49</TotalTime>
  <Words>1591</Words>
  <Application>Microsoft Macintosh PowerPoint</Application>
  <PresentationFormat>Widescreen</PresentationFormat>
  <Paragraphs>63</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Calibri</vt:lpstr>
      <vt:lpstr>Cambria</vt:lpstr>
      <vt:lpstr>Tw Cen MT</vt:lpstr>
      <vt:lpstr>Tw Cen MT Condensed</vt:lpstr>
      <vt:lpstr>Wingdings 3</vt:lpstr>
      <vt:lpstr>Integral</vt:lpstr>
      <vt:lpstr>FINE ARTS THEATER PORTFOLIO CORE SUBJECT: SCIENCE GRADE: KINDERGARTEN </vt:lpstr>
      <vt:lpstr>SCIENCE TEK</vt:lpstr>
      <vt:lpstr>THEATER TEK </vt:lpstr>
      <vt:lpstr>Lesson plan</vt:lpstr>
      <vt:lpstr>FORM OF drama/music/DANCE</vt:lpstr>
      <vt:lpstr>THE PLANT SONG</vt:lpstr>
      <vt:lpstr>Local visiting dancer/performer</vt:lpstr>
      <vt:lpstr>Theater floor plan </vt:lpstr>
      <vt:lpstr>Center information</vt:lpstr>
      <vt:lpstr>Assessment instruments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FINE ARTS THEATER PORTFOLIO CORE SUBJECT: SCIENCE GRADE: KINDERGARTEN </dc:title>
  <dc:creator>Carrie Salvatore</dc:creator>
  <cp:lastModifiedBy>Micheaux, Kendria</cp:lastModifiedBy>
  <cp:revision>2</cp:revision>
  <dcterms:created xsi:type="dcterms:W3CDTF">2019-11-27T07:31:56Z</dcterms:created>
  <dcterms:modified xsi:type="dcterms:W3CDTF">2020-11-18T21:07:42Z</dcterms:modified>
</cp:coreProperties>
</file>